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3"/>
  </p:handoutMasterIdLst>
  <p:sldIdLst>
    <p:sldId id="262" r:id="rId3"/>
    <p:sldId id="275" r:id="rId5"/>
    <p:sldId id="273" r:id="rId6"/>
    <p:sldId id="265" r:id="rId7"/>
    <p:sldId id="279" r:id="rId8"/>
    <p:sldId id="283" r:id="rId9"/>
    <p:sldId id="293" r:id="rId10"/>
    <p:sldId id="277" r:id="rId11"/>
    <p:sldId id="272" r:id="rId12"/>
    <p:sldId id="267" r:id="rId13"/>
    <p:sldId id="339" r:id="rId14"/>
    <p:sldId id="295" r:id="rId15"/>
    <p:sldId id="276" r:id="rId16"/>
    <p:sldId id="270" r:id="rId17"/>
    <p:sldId id="263" r:id="rId18"/>
    <p:sldId id="282" r:id="rId19"/>
    <p:sldId id="310" r:id="rId20"/>
    <p:sldId id="312" r:id="rId21"/>
    <p:sldId id="274" r:id="rId22"/>
    <p:sldId id="329" r:id="rId23"/>
    <p:sldId id="319" r:id="rId24"/>
    <p:sldId id="320" r:id="rId25"/>
    <p:sldId id="316" r:id="rId26"/>
    <p:sldId id="330" r:id="rId27"/>
    <p:sldId id="322" r:id="rId28"/>
    <p:sldId id="341" r:id="rId29"/>
    <p:sldId id="325" r:id="rId30"/>
    <p:sldId id="326" r:id="rId31"/>
    <p:sldId id="286" r:id="rId32"/>
  </p:sldIdLst>
  <p:sldSz cx="12192000" cy="6858000"/>
  <p:notesSz cx="6858000" cy="9144000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8" pos="7047" userDrawn="1">
          <p15:clr>
            <a:srgbClr val="A4A3A4"/>
          </p15:clr>
        </p15:guide>
        <p15:guide id="30" orient="horz" pos="4320" userDrawn="1">
          <p15:clr>
            <a:srgbClr val="A4A3A4"/>
          </p15:clr>
        </p15:guide>
        <p15:guide id="31" orient="horz" pos="2160" userDrawn="1">
          <p15:clr>
            <a:srgbClr val="A4A3A4"/>
          </p15:clr>
        </p15:guide>
        <p15:guide id="32" pos="573" userDrawn="1">
          <p15:clr>
            <a:srgbClr val="A4A3A4"/>
          </p15:clr>
        </p15:guide>
        <p15:guide id="38" pos="38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000000"/>
    <a:srgbClr val="FCFCFC"/>
    <a:srgbClr val="181818"/>
    <a:srgbClr val="694A2C"/>
    <a:srgbClr val="991A1A"/>
    <a:srgbClr val="C6A669"/>
    <a:srgbClr val="27282D"/>
    <a:srgbClr val="F9A419"/>
    <a:srgbClr val="7D5B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21" autoAdjust="0"/>
  </p:normalViewPr>
  <p:slideViewPr>
    <p:cSldViewPr snapToGrid="0" showGuides="1">
      <p:cViewPr varScale="1">
        <p:scale>
          <a:sx n="105" d="100"/>
          <a:sy n="105" d="100"/>
        </p:scale>
        <p:origin x="210" y="84"/>
      </p:cViewPr>
      <p:guideLst>
        <p:guide pos="7047"/>
        <p:guide orient="horz" pos="4320"/>
        <p:guide orient="horz" pos="2160"/>
        <p:guide pos="573"/>
        <p:guide pos="38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gs" Target="tags/tag6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280719663136404"/>
          <c:y val="0.035214664737096"/>
          <c:w val="0.943856067372719"/>
          <c:h val="0.9575494452484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ptCount val="0"/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95</c:v>
                </c:pt>
                <c:pt idx="1">
                  <c:v>60</c:v>
                </c:pt>
                <c:pt idx="2">
                  <c:v>78</c:v>
                </c:pt>
                <c:pt idx="3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1"/>
        <c:axId val="1230470816"/>
        <c:axId val="1230467456"/>
      </c:barChart>
      <c:catAx>
        <c:axId val="1230470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230467456"/>
        <c:crosses val="autoZero"/>
        <c:auto val="1"/>
        <c:lblAlgn val="ctr"/>
        <c:lblOffset val="100"/>
        <c:noMultiLvlLbl val="0"/>
      </c:catAx>
      <c:valAx>
        <c:axId val="1230467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230470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7232890201871"/>
          <c:y val="0.0447842708902239"/>
          <c:w val="0.945839487936977"/>
          <c:h val="0.9519388312397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95</c:v>
                </c:pt>
                <c:pt idx="1">
                  <c:v>60</c:v>
                </c:pt>
                <c:pt idx="2">
                  <c:v>78</c:v>
                </c:pt>
                <c:pt idx="3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1"/>
        <c:axId val="1230470816"/>
        <c:axId val="1230467456"/>
      </c:barChart>
      <c:catAx>
        <c:axId val="1230470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230467456"/>
        <c:crosses val="autoZero"/>
        <c:auto val="1"/>
        <c:lblAlgn val="ctr"/>
        <c:lblOffset val="100"/>
        <c:noMultiLvlLbl val="0"/>
      </c:catAx>
      <c:valAx>
        <c:axId val="1230467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230470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1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75338-9F74-4A8C-84B1-5FFFA512B7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 版权声明：</a:t>
            </a:r>
            <a:r>
              <a:rPr lang="en-US" altLang="zh-CN" dirty="0" smtClean="0"/>
              <a:t>399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新兴办公设计</a:t>
            </a:r>
            <a:r>
              <a:rPr lang="en-US" altLang="zh-CN" dirty="0" smtClean="0"/>
              <a:t>】:https:/shop373145603.taobao.com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 版权声明：</a:t>
            </a:r>
            <a:r>
              <a:rPr lang="en-US" altLang="zh-CN" dirty="0" smtClean="0"/>
              <a:t>399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新兴办公设计</a:t>
            </a:r>
            <a:r>
              <a:rPr lang="en-US" altLang="zh-CN" dirty="0" smtClean="0"/>
              <a:t>】:https:/shop373145603.taobao.com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 版权声明：</a:t>
            </a:r>
            <a:r>
              <a:rPr lang="en-US" altLang="zh-CN" dirty="0" smtClean="0"/>
              <a:t>399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新兴办公设计</a:t>
            </a:r>
            <a:r>
              <a:rPr lang="en-US" altLang="zh-CN" dirty="0" smtClean="0"/>
              <a:t>】:https:/shop373145603.taobao.com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 版权声明：</a:t>
            </a:r>
            <a:r>
              <a:rPr lang="en-US" altLang="zh-CN" dirty="0" smtClean="0"/>
              <a:t>399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新兴办公设计</a:t>
            </a:r>
            <a:r>
              <a:rPr lang="en-US" altLang="zh-CN" dirty="0" smtClean="0"/>
              <a:t>】:https:/shop373145603.taobao.com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 版权声明：</a:t>
            </a:r>
            <a:r>
              <a:rPr lang="en-US" altLang="zh-CN" dirty="0" smtClean="0"/>
              <a:t>399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新兴办公设计</a:t>
            </a:r>
            <a:r>
              <a:rPr lang="en-US" altLang="zh-CN" dirty="0" smtClean="0"/>
              <a:t>】:https:/shop373145603.taobao.com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 版权声明：</a:t>
            </a:r>
            <a:r>
              <a:rPr lang="en-US" altLang="zh-CN" dirty="0" smtClean="0"/>
              <a:t>399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新兴办公设计</a:t>
            </a:r>
            <a:r>
              <a:rPr lang="en-US" altLang="zh-CN" dirty="0" smtClean="0"/>
              <a:t>】:https:/shop373145603.taobao.com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 版权声明：</a:t>
            </a:r>
            <a:r>
              <a:rPr lang="en-US" altLang="zh-CN" dirty="0" smtClean="0"/>
              <a:t>399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新兴办公设计</a:t>
            </a:r>
            <a:r>
              <a:rPr lang="en-US" altLang="zh-CN" dirty="0" smtClean="0"/>
              <a:t>】:https:/shop373145603.taobao.com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 版权声明：</a:t>
            </a:r>
            <a:r>
              <a:rPr lang="en-US" altLang="zh-CN" dirty="0" smtClean="0"/>
              <a:t>399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新兴办公设计</a:t>
            </a:r>
            <a:r>
              <a:rPr lang="en-US" altLang="zh-CN" dirty="0" smtClean="0"/>
              <a:t>】:https:/shop373145603.taobao.com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977CF-9AEE-4949-8900-05DBF022A1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E773C-3213-4C14-AF5D-1BDE66BD15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7443B7-2505-4317-810B-639C4C1F328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7068138" y="867178"/>
            <a:ext cx="936000" cy="93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4649788" y="524071"/>
            <a:ext cx="2880000" cy="288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文本框 78"/>
          <p:cNvSpPr txBox="1"/>
          <p:nvPr/>
        </p:nvSpPr>
        <p:spPr>
          <a:xfrm>
            <a:off x="2708275" y="1640840"/>
            <a:ext cx="7113905" cy="13639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面向对象分析与设计</a:t>
            </a:r>
            <a:endParaRPr lang="zh-CN" altLang="en-US" sz="5400" b="1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2708035" y="1496616"/>
            <a:ext cx="1152000" cy="1152000"/>
            <a:chOff x="3672591" y="1229194"/>
            <a:chExt cx="1152000" cy="1152000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3672591" y="1229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672591" y="2381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rot="16200000">
              <a:off x="3096591" y="1805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 flipH="1">
            <a:off x="8319664" y="1496640"/>
            <a:ext cx="1152000" cy="1152000"/>
            <a:chOff x="3672591" y="1229194"/>
            <a:chExt cx="1152000" cy="1152000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3672591" y="1229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3672591" y="2381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rot="16200000">
              <a:off x="3096591" y="1805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直接连接符 35"/>
          <p:cNvCxnSpPr/>
          <p:nvPr/>
        </p:nvCxnSpPr>
        <p:spPr>
          <a:xfrm>
            <a:off x="2708035" y="4796848"/>
            <a:ext cx="6763629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2563495" y="4191635"/>
            <a:ext cx="7315200" cy="14878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实验室使用管理系统</a:t>
            </a:r>
            <a:endParaRPr lang="zh-CN" altLang="en-US" sz="3200" dirty="0" smtClean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9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54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                    </a:t>
            </a:r>
            <a:endParaRPr lang="en-US" altLang="zh-CN" sz="5400" dirty="0" smtClean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494773" y="2572907"/>
            <a:ext cx="432000" cy="43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897380" y="5314950"/>
            <a:ext cx="83845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chemeClr val="accent3"/>
                </a:solidFill>
              </a:rPr>
              <a:t>小组成员：蒋小龙</a:t>
            </a:r>
            <a:r>
              <a:rPr lang="en-US" altLang="zh-CN" sz="2400">
                <a:solidFill>
                  <a:schemeClr val="accent3"/>
                </a:solidFill>
              </a:rPr>
              <a:t>   </a:t>
            </a:r>
            <a:r>
              <a:rPr lang="zh-CN" altLang="en-US" sz="2400">
                <a:solidFill>
                  <a:schemeClr val="accent3"/>
                </a:solidFill>
              </a:rPr>
              <a:t>曹尚睿</a:t>
            </a:r>
            <a:r>
              <a:rPr lang="en-US" altLang="zh-CN" sz="2400">
                <a:solidFill>
                  <a:schemeClr val="accent3"/>
                </a:solidFill>
              </a:rPr>
              <a:t>   </a:t>
            </a:r>
            <a:r>
              <a:rPr lang="zh-CN" altLang="en-US" sz="2400">
                <a:solidFill>
                  <a:schemeClr val="accent3"/>
                </a:solidFill>
              </a:rPr>
              <a:t>何欢欢</a:t>
            </a:r>
            <a:r>
              <a:rPr lang="en-US" altLang="zh-CN" sz="2400">
                <a:solidFill>
                  <a:schemeClr val="accent3"/>
                </a:solidFill>
              </a:rPr>
              <a:t>   </a:t>
            </a:r>
            <a:r>
              <a:rPr lang="zh-CN" altLang="en-US" sz="2400">
                <a:solidFill>
                  <a:schemeClr val="accent3"/>
                </a:solidFill>
              </a:rPr>
              <a:t>拜卜丹</a:t>
            </a:r>
            <a:r>
              <a:rPr lang="en-US" altLang="zh-CN" sz="2400">
                <a:solidFill>
                  <a:schemeClr val="accent3"/>
                </a:solidFill>
              </a:rPr>
              <a:t>   </a:t>
            </a:r>
            <a:r>
              <a:rPr lang="zh-CN" altLang="en-US" sz="2400">
                <a:solidFill>
                  <a:schemeClr val="accent3"/>
                </a:solidFill>
              </a:rPr>
              <a:t>郝奕辰</a:t>
            </a:r>
            <a:endParaRPr lang="zh-CN" altLang="en-US" sz="2400">
              <a:solidFill>
                <a:schemeClr val="accent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/>
        <p:sndAc>
          <p:stSnd>
            <p:snd r:embed="rId1" name="type.wav"/>
          </p:stSnd>
        </p:sndAc>
      </p:transition>
    </mc:Choice>
    <mc:Fallback>
      <p:transition spd="slow">
        <p:blinds/>
        <p:sndAc>
          <p:stSnd>
            <p:snd r:embed="rId1" name="type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80975" y="294005"/>
            <a:ext cx="2882900" cy="15100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 b="1" i="1">
                <a:solidFill>
                  <a:schemeClr val="bg1"/>
                </a:solidFill>
              </a:rPr>
              <a:t>3.</a:t>
            </a:r>
            <a:r>
              <a:rPr lang="zh-CN" altLang="en-US" sz="2800" b="1" i="1">
                <a:solidFill>
                  <a:schemeClr val="bg1"/>
                </a:solidFill>
              </a:rPr>
              <a:t>用例图</a:t>
            </a:r>
            <a:endParaRPr lang="zh-CN" altLang="en-US" sz="2800" b="1" i="1">
              <a:solidFill>
                <a:schemeClr val="bg1"/>
              </a:solidFill>
            </a:endParaRPr>
          </a:p>
          <a:p>
            <a:r>
              <a:rPr lang="zh-CN" altLang="en-US" sz="2800" b="1" i="1">
                <a:solidFill>
                  <a:schemeClr val="bg1"/>
                </a:solidFill>
              </a:rPr>
              <a:t>绘制</a:t>
            </a:r>
            <a:endParaRPr lang="zh-CN" altLang="en-US" sz="2800" b="1" i="1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1337945"/>
            <a:ext cx="1044575" cy="32492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主</a:t>
            </a:r>
            <a:r>
              <a:rPr lang="en-US" altLang="zh-CN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用</a:t>
            </a:r>
            <a:r>
              <a:rPr lang="en-US" altLang="zh-CN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例</a:t>
            </a:r>
            <a:r>
              <a:rPr lang="en-US" altLang="zh-CN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图</a:t>
            </a:r>
            <a:endParaRPr lang="zh-CN" altLang="en-US" sz="2800">
              <a:solidFill>
                <a:schemeClr val="bg1"/>
              </a:solidFill>
              <a:latin typeface="+mn-ea"/>
              <a:cs typeface="+mn-ea"/>
            </a:endParaRPr>
          </a:p>
          <a:p>
            <a:endParaRPr lang="zh-CN" altLang="en-US" sz="2800">
              <a:latin typeface="+mn-ea"/>
              <a:cs typeface="+mn-ea"/>
            </a:endParaRPr>
          </a:p>
        </p:txBody>
      </p:sp>
      <p:pic>
        <p:nvPicPr>
          <p:cNvPr id="3" name="图片 2" descr="屏幕截图(565)"/>
          <p:cNvPicPr>
            <a:picLocks noChangeAspect="1"/>
          </p:cNvPicPr>
          <p:nvPr/>
        </p:nvPicPr>
        <p:blipFill>
          <a:blip r:embed="rId1"/>
          <a:srcRect l="-26" t="17491" r="25771" b="10102"/>
          <a:stretch>
            <a:fillRect/>
          </a:stretch>
        </p:blipFill>
        <p:spPr>
          <a:xfrm>
            <a:off x="0" y="85090"/>
            <a:ext cx="12192000" cy="66878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25450" y="85090"/>
            <a:ext cx="1845945" cy="6413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/>
              <a:t>主用例图</a:t>
            </a:r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78765" y="302895"/>
            <a:ext cx="1044575" cy="32492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次</a:t>
            </a:r>
            <a:r>
              <a:rPr lang="en-US" altLang="zh-CN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用</a:t>
            </a:r>
            <a:r>
              <a:rPr lang="en-US" altLang="zh-CN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例</a:t>
            </a:r>
            <a:r>
              <a:rPr lang="en-US" altLang="zh-CN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图</a:t>
            </a:r>
            <a:endParaRPr lang="zh-CN" altLang="en-US" sz="2800">
              <a:solidFill>
                <a:schemeClr val="bg1"/>
              </a:solidFill>
              <a:latin typeface="+mn-ea"/>
              <a:cs typeface="+mn-ea"/>
            </a:endParaRPr>
          </a:p>
          <a:p>
            <a:endParaRPr lang="zh-CN" altLang="en-US" sz="2800">
              <a:latin typeface="+mn-ea"/>
              <a:cs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54175" y="174625"/>
            <a:ext cx="41351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/>
              <a:t>登录</a:t>
            </a:r>
            <a:endParaRPr lang="zh-CN" altLang="en-US" sz="3200"/>
          </a:p>
        </p:txBody>
      </p:sp>
      <p:sp>
        <p:nvSpPr>
          <p:cNvPr id="4" name="文本框 3"/>
          <p:cNvSpPr txBox="1"/>
          <p:nvPr/>
        </p:nvSpPr>
        <p:spPr>
          <a:xfrm>
            <a:off x="1574800" y="200660"/>
            <a:ext cx="2012315" cy="478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/>
              <a:t>预约使用</a:t>
            </a:r>
            <a:endParaRPr lang="zh-CN" altLang="en-US" sz="2800"/>
          </a:p>
        </p:txBody>
      </p:sp>
      <p:sp>
        <p:nvSpPr>
          <p:cNvPr id="10" name="任意多边形 9"/>
          <p:cNvSpPr/>
          <p:nvPr/>
        </p:nvSpPr>
        <p:spPr>
          <a:xfrm>
            <a:off x="5486400" y="2348753"/>
            <a:ext cx="224118" cy="233082"/>
          </a:xfrm>
          <a:custGeom>
            <a:avLst/>
            <a:gdLst>
              <a:gd name="connsiteX0" fmla="*/ 0 w 224118"/>
              <a:gd name="connsiteY0" fmla="*/ 0 h 233082"/>
              <a:gd name="connsiteX1" fmla="*/ 8965 w 224118"/>
              <a:gd name="connsiteY1" fmla="*/ 125506 h 233082"/>
              <a:gd name="connsiteX2" fmla="*/ 17929 w 224118"/>
              <a:gd name="connsiteY2" fmla="*/ 161365 h 233082"/>
              <a:gd name="connsiteX3" fmla="*/ 26894 w 224118"/>
              <a:gd name="connsiteY3" fmla="*/ 233082 h 233082"/>
              <a:gd name="connsiteX4" fmla="*/ 134471 w 224118"/>
              <a:gd name="connsiteY4" fmla="*/ 224118 h 233082"/>
              <a:gd name="connsiteX5" fmla="*/ 188259 w 224118"/>
              <a:gd name="connsiteY5" fmla="*/ 206188 h 233082"/>
              <a:gd name="connsiteX6" fmla="*/ 224118 w 224118"/>
              <a:gd name="connsiteY6" fmla="*/ 188259 h 233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4118" h="233082">
                <a:moveTo>
                  <a:pt x="0" y="0"/>
                </a:moveTo>
                <a:cubicBezTo>
                  <a:pt x="2988" y="41835"/>
                  <a:pt x="4333" y="83821"/>
                  <a:pt x="8965" y="125506"/>
                </a:cubicBezTo>
                <a:cubicBezTo>
                  <a:pt x="10326" y="137751"/>
                  <a:pt x="15904" y="149212"/>
                  <a:pt x="17929" y="161365"/>
                </a:cubicBezTo>
                <a:cubicBezTo>
                  <a:pt x="21890" y="185129"/>
                  <a:pt x="23906" y="209176"/>
                  <a:pt x="26894" y="233082"/>
                </a:cubicBezTo>
                <a:cubicBezTo>
                  <a:pt x="62753" y="230094"/>
                  <a:pt x="98977" y="230034"/>
                  <a:pt x="134471" y="224118"/>
                </a:cubicBezTo>
                <a:cubicBezTo>
                  <a:pt x="153113" y="221011"/>
                  <a:pt x="172534" y="216671"/>
                  <a:pt x="188259" y="206188"/>
                </a:cubicBezTo>
                <a:cubicBezTo>
                  <a:pt x="217639" y="186601"/>
                  <a:pt x="204379" y="188259"/>
                  <a:pt x="224118" y="188259"/>
                </a:cubicBezTo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5683105" y="2796988"/>
            <a:ext cx="260495" cy="537883"/>
          </a:xfrm>
          <a:custGeom>
            <a:avLst/>
            <a:gdLst>
              <a:gd name="connsiteX0" fmla="*/ 108095 w 260495"/>
              <a:gd name="connsiteY0" fmla="*/ 0 h 537883"/>
              <a:gd name="connsiteX1" fmla="*/ 90166 w 260495"/>
              <a:gd name="connsiteY1" fmla="*/ 44824 h 537883"/>
              <a:gd name="connsiteX2" fmla="*/ 72236 w 260495"/>
              <a:gd name="connsiteY2" fmla="*/ 107577 h 537883"/>
              <a:gd name="connsiteX3" fmla="*/ 54307 w 260495"/>
              <a:gd name="connsiteY3" fmla="*/ 143436 h 537883"/>
              <a:gd name="connsiteX4" fmla="*/ 27413 w 260495"/>
              <a:gd name="connsiteY4" fmla="*/ 197224 h 537883"/>
              <a:gd name="connsiteX5" fmla="*/ 18448 w 260495"/>
              <a:gd name="connsiteY5" fmla="*/ 224118 h 537883"/>
              <a:gd name="connsiteX6" fmla="*/ 519 w 260495"/>
              <a:gd name="connsiteY6" fmla="*/ 251012 h 537883"/>
              <a:gd name="connsiteX7" fmla="*/ 9483 w 260495"/>
              <a:gd name="connsiteY7" fmla="*/ 304800 h 537883"/>
              <a:gd name="connsiteX8" fmla="*/ 81201 w 260495"/>
              <a:gd name="connsiteY8" fmla="*/ 385483 h 537883"/>
              <a:gd name="connsiteX9" fmla="*/ 108095 w 260495"/>
              <a:gd name="connsiteY9" fmla="*/ 403412 h 537883"/>
              <a:gd name="connsiteX10" fmla="*/ 134989 w 260495"/>
              <a:gd name="connsiteY10" fmla="*/ 430306 h 537883"/>
              <a:gd name="connsiteX11" fmla="*/ 152919 w 260495"/>
              <a:gd name="connsiteY11" fmla="*/ 457200 h 537883"/>
              <a:gd name="connsiteX12" fmla="*/ 188777 w 260495"/>
              <a:gd name="connsiteY12" fmla="*/ 466165 h 537883"/>
              <a:gd name="connsiteX13" fmla="*/ 242566 w 260495"/>
              <a:gd name="connsiteY13" fmla="*/ 519953 h 537883"/>
              <a:gd name="connsiteX14" fmla="*/ 260495 w 260495"/>
              <a:gd name="connsiteY14" fmla="*/ 537883 h 537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0495" h="537883">
                <a:moveTo>
                  <a:pt x="108095" y="0"/>
                </a:moveTo>
                <a:cubicBezTo>
                  <a:pt x="102119" y="14941"/>
                  <a:pt x="95255" y="29558"/>
                  <a:pt x="90166" y="44824"/>
                </a:cubicBezTo>
                <a:cubicBezTo>
                  <a:pt x="78792" y="78945"/>
                  <a:pt x="85187" y="77358"/>
                  <a:pt x="72236" y="107577"/>
                </a:cubicBezTo>
                <a:cubicBezTo>
                  <a:pt x="66972" y="119860"/>
                  <a:pt x="58999" y="130923"/>
                  <a:pt x="54307" y="143436"/>
                </a:cubicBezTo>
                <a:cubicBezTo>
                  <a:pt x="34481" y="196305"/>
                  <a:pt x="60098" y="164537"/>
                  <a:pt x="27413" y="197224"/>
                </a:cubicBezTo>
                <a:cubicBezTo>
                  <a:pt x="24425" y="206189"/>
                  <a:pt x="22674" y="215666"/>
                  <a:pt x="18448" y="224118"/>
                </a:cubicBezTo>
                <a:cubicBezTo>
                  <a:pt x="13630" y="233755"/>
                  <a:pt x="1709" y="240304"/>
                  <a:pt x="519" y="251012"/>
                </a:cubicBezTo>
                <a:cubicBezTo>
                  <a:pt x="-1488" y="269077"/>
                  <a:pt x="2492" y="288022"/>
                  <a:pt x="9483" y="304800"/>
                </a:cubicBezTo>
                <a:cubicBezTo>
                  <a:pt x="28436" y="350288"/>
                  <a:pt x="45572" y="360034"/>
                  <a:pt x="81201" y="385483"/>
                </a:cubicBezTo>
                <a:cubicBezTo>
                  <a:pt x="89968" y="391745"/>
                  <a:pt x="99818" y="396515"/>
                  <a:pt x="108095" y="403412"/>
                </a:cubicBezTo>
                <a:cubicBezTo>
                  <a:pt x="117835" y="411528"/>
                  <a:pt x="126873" y="420567"/>
                  <a:pt x="134989" y="430306"/>
                </a:cubicBezTo>
                <a:cubicBezTo>
                  <a:pt x="141887" y="438583"/>
                  <a:pt x="143954" y="451223"/>
                  <a:pt x="152919" y="457200"/>
                </a:cubicBezTo>
                <a:cubicBezTo>
                  <a:pt x="163170" y="464034"/>
                  <a:pt x="176824" y="463177"/>
                  <a:pt x="188777" y="466165"/>
                </a:cubicBezTo>
                <a:lnTo>
                  <a:pt x="242566" y="519953"/>
                </a:lnTo>
                <a:lnTo>
                  <a:pt x="260495" y="537883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230471" y="1613647"/>
            <a:ext cx="268941" cy="313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096000" y="2886635"/>
            <a:ext cx="134471" cy="10757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屏幕截图(568)"/>
          <p:cNvPicPr>
            <a:picLocks noChangeAspect="1"/>
          </p:cNvPicPr>
          <p:nvPr/>
        </p:nvPicPr>
        <p:blipFill>
          <a:blip r:embed="rId1"/>
          <a:srcRect l="7068" t="17898" r="48896" b="18944"/>
          <a:stretch>
            <a:fillRect/>
          </a:stretch>
        </p:blipFill>
        <p:spPr>
          <a:xfrm>
            <a:off x="1574800" y="0"/>
            <a:ext cx="8552815" cy="6899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94005" y="0"/>
            <a:ext cx="821690" cy="3300095"/>
          </a:xfrm>
          <a:prstGeom prst="rect">
            <a:avLst/>
          </a:prstGeom>
          <a:noFill/>
        </p:spPr>
        <p:txBody>
          <a:bodyPr vert="eaVert" wrap="square" rtlCol="0">
            <a:no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次</a:t>
            </a:r>
            <a:r>
              <a:rPr lang="en-US" altLang="zh-CN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用</a:t>
            </a:r>
            <a:r>
              <a:rPr lang="en-US" altLang="zh-CN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例</a:t>
            </a:r>
            <a:r>
              <a:rPr lang="en-US" altLang="zh-CN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   </a:t>
            </a:r>
            <a:r>
              <a:rPr lang="zh-CN" altLang="en-US" sz="280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图</a:t>
            </a:r>
            <a:endParaRPr lang="zh-CN" altLang="en-US" sz="2800">
              <a:solidFill>
                <a:schemeClr val="bg1"/>
              </a:solidFill>
              <a:latin typeface="+mn-ea"/>
              <a:cs typeface="+mn-ea"/>
            </a:endParaRPr>
          </a:p>
          <a:p>
            <a:endParaRPr lang="zh-CN" altLang="en-US" sz="2800">
              <a:latin typeface="+mn-ea"/>
              <a:cs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30120" y="267335"/>
            <a:ext cx="1892300" cy="7848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dirty="0"/>
              <a:t>库存更新</a:t>
            </a:r>
            <a:endParaRPr lang="zh-CN" altLang="en-US" sz="2400" dirty="0"/>
          </a:p>
        </p:txBody>
      </p:sp>
      <p:pic>
        <p:nvPicPr>
          <p:cNvPr id="4" name="图片 3" descr="屏幕截图(566)"/>
          <p:cNvPicPr>
            <a:picLocks noChangeAspect="1"/>
          </p:cNvPicPr>
          <p:nvPr/>
        </p:nvPicPr>
        <p:blipFill>
          <a:blip r:embed="rId1"/>
          <a:srcRect l="2240" t="17602" r="50000" b="9630"/>
          <a:stretch>
            <a:fillRect/>
          </a:stretch>
        </p:blipFill>
        <p:spPr>
          <a:xfrm>
            <a:off x="1844675" y="0"/>
            <a:ext cx="8013065" cy="6867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24" t="917" r="16583" b="50192"/>
          <a:stretch>
            <a:fillRect/>
          </a:stretch>
        </p:blipFill>
        <p:spPr>
          <a:xfrm>
            <a:off x="6111828" y="2028594"/>
            <a:ext cx="1807584" cy="1807244"/>
          </a:xfrm>
          <a:custGeom>
            <a:avLst/>
            <a:gdLst>
              <a:gd name="connsiteX0" fmla="*/ 0 w 1807584"/>
              <a:gd name="connsiteY0" fmla="*/ 0 h 1807244"/>
              <a:gd name="connsiteX1" fmla="*/ 172781 w 1807584"/>
              <a:gd name="connsiteY1" fmla="*/ 8725 h 1807244"/>
              <a:gd name="connsiteX2" fmla="*/ 1798877 w 1807584"/>
              <a:gd name="connsiteY2" fmla="*/ 1634821 h 1807244"/>
              <a:gd name="connsiteX3" fmla="*/ 1807584 w 1807584"/>
              <a:gd name="connsiteY3" fmla="*/ 1807244 h 1807244"/>
              <a:gd name="connsiteX4" fmla="*/ 0 w 1807584"/>
              <a:gd name="connsiteY4" fmla="*/ 1807244 h 1807244"/>
              <a:gd name="connsiteX5" fmla="*/ 0 w 1807584"/>
              <a:gd name="connsiteY5" fmla="*/ 0 h 1807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7584" h="1807244">
                <a:moveTo>
                  <a:pt x="0" y="0"/>
                </a:moveTo>
                <a:lnTo>
                  <a:pt x="172781" y="8725"/>
                </a:lnTo>
                <a:cubicBezTo>
                  <a:pt x="1030176" y="95798"/>
                  <a:pt x="1711804" y="777427"/>
                  <a:pt x="1798877" y="1634821"/>
                </a:cubicBezTo>
                <a:lnTo>
                  <a:pt x="1807584" y="1807244"/>
                </a:lnTo>
                <a:lnTo>
                  <a:pt x="0" y="1807244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6" t="942" r="50000" b="50192"/>
          <a:stretch>
            <a:fillRect/>
          </a:stretch>
        </p:blipFill>
        <p:spPr>
          <a:xfrm>
            <a:off x="4277277" y="2029542"/>
            <a:ext cx="1788833" cy="1806297"/>
          </a:xfrm>
          <a:custGeom>
            <a:avLst/>
            <a:gdLst>
              <a:gd name="connsiteX0" fmla="*/ 1788833 w 1788833"/>
              <a:gd name="connsiteY0" fmla="*/ 0 h 1806297"/>
              <a:gd name="connsiteX1" fmla="*/ 1788833 w 1788833"/>
              <a:gd name="connsiteY1" fmla="*/ 1806297 h 1806297"/>
              <a:gd name="connsiteX2" fmla="*/ 0 w 1788833"/>
              <a:gd name="connsiteY2" fmla="*/ 1806297 h 1806297"/>
              <a:gd name="connsiteX3" fmla="*/ 8707 w 1788833"/>
              <a:gd name="connsiteY3" fmla="*/ 1633874 h 1806297"/>
              <a:gd name="connsiteX4" fmla="*/ 1634803 w 1788833"/>
              <a:gd name="connsiteY4" fmla="*/ 7778 h 1806297"/>
              <a:gd name="connsiteX5" fmla="*/ 1788833 w 1788833"/>
              <a:gd name="connsiteY5" fmla="*/ 0 h 180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88833" h="1806297">
                <a:moveTo>
                  <a:pt x="1788833" y="0"/>
                </a:moveTo>
                <a:lnTo>
                  <a:pt x="1788833" y="1806297"/>
                </a:lnTo>
                <a:lnTo>
                  <a:pt x="0" y="1806297"/>
                </a:lnTo>
                <a:lnTo>
                  <a:pt x="8707" y="1633874"/>
                </a:lnTo>
                <a:cubicBezTo>
                  <a:pt x="95780" y="776480"/>
                  <a:pt x="777409" y="94851"/>
                  <a:pt x="1634803" y="7778"/>
                </a:cubicBezTo>
                <a:lnTo>
                  <a:pt x="1788833" y="0"/>
                </a:lnTo>
                <a:close/>
              </a:path>
            </a:pathLst>
          </a:cu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2" t="51045" r="50000" b="577"/>
          <a:stretch>
            <a:fillRect/>
          </a:stretch>
        </p:blipFill>
        <p:spPr>
          <a:xfrm>
            <a:off x="4278187" y="3881557"/>
            <a:ext cx="1787922" cy="1788262"/>
          </a:xfrm>
          <a:custGeom>
            <a:avLst/>
            <a:gdLst>
              <a:gd name="connsiteX0" fmla="*/ 0 w 1787922"/>
              <a:gd name="connsiteY0" fmla="*/ 0 h 1788262"/>
              <a:gd name="connsiteX1" fmla="*/ 1787922 w 1787922"/>
              <a:gd name="connsiteY1" fmla="*/ 0 h 1788262"/>
              <a:gd name="connsiteX2" fmla="*/ 1787922 w 1787922"/>
              <a:gd name="connsiteY2" fmla="*/ 1788262 h 1788262"/>
              <a:gd name="connsiteX3" fmla="*/ 1633892 w 1787922"/>
              <a:gd name="connsiteY3" fmla="*/ 1780484 h 1788262"/>
              <a:gd name="connsiteX4" fmla="*/ 7796 w 1787922"/>
              <a:gd name="connsiteY4" fmla="*/ 154388 h 1788262"/>
              <a:gd name="connsiteX5" fmla="*/ 0 w 1787922"/>
              <a:gd name="connsiteY5" fmla="*/ 0 h 1788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87922" h="1788262">
                <a:moveTo>
                  <a:pt x="0" y="0"/>
                </a:moveTo>
                <a:lnTo>
                  <a:pt x="1787922" y="0"/>
                </a:lnTo>
                <a:lnTo>
                  <a:pt x="1787922" y="1788262"/>
                </a:lnTo>
                <a:lnTo>
                  <a:pt x="1633892" y="1780484"/>
                </a:lnTo>
                <a:cubicBezTo>
                  <a:pt x="776498" y="1693411"/>
                  <a:pt x="94869" y="1011783"/>
                  <a:pt x="7796" y="154388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24" t="51045" r="16600" b="551"/>
          <a:stretch>
            <a:fillRect/>
          </a:stretch>
        </p:blipFill>
        <p:spPr>
          <a:xfrm>
            <a:off x="6111828" y="3881558"/>
            <a:ext cx="1806674" cy="1789209"/>
          </a:xfrm>
          <a:custGeom>
            <a:avLst/>
            <a:gdLst>
              <a:gd name="connsiteX0" fmla="*/ 0 w 1806674"/>
              <a:gd name="connsiteY0" fmla="*/ 0 h 1789209"/>
              <a:gd name="connsiteX1" fmla="*/ 1806674 w 1806674"/>
              <a:gd name="connsiteY1" fmla="*/ 0 h 1789209"/>
              <a:gd name="connsiteX2" fmla="*/ 1798877 w 1806674"/>
              <a:gd name="connsiteY2" fmla="*/ 154388 h 1789209"/>
              <a:gd name="connsiteX3" fmla="*/ 172781 w 1806674"/>
              <a:gd name="connsiteY3" fmla="*/ 1780484 h 1789209"/>
              <a:gd name="connsiteX4" fmla="*/ 0 w 1806674"/>
              <a:gd name="connsiteY4" fmla="*/ 1789209 h 1789209"/>
              <a:gd name="connsiteX5" fmla="*/ 0 w 1806674"/>
              <a:gd name="connsiteY5" fmla="*/ 0 h 1789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6674" h="1789209">
                <a:moveTo>
                  <a:pt x="0" y="0"/>
                </a:moveTo>
                <a:lnTo>
                  <a:pt x="1806674" y="0"/>
                </a:lnTo>
                <a:lnTo>
                  <a:pt x="1798877" y="154388"/>
                </a:lnTo>
                <a:cubicBezTo>
                  <a:pt x="1711804" y="1011783"/>
                  <a:pt x="1030176" y="1693411"/>
                  <a:pt x="172781" y="1780484"/>
                </a:cubicBezTo>
                <a:lnTo>
                  <a:pt x="0" y="1789209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5" name="文本框 14"/>
          <p:cNvSpPr txBox="1"/>
          <p:nvPr/>
        </p:nvSpPr>
        <p:spPr>
          <a:xfrm>
            <a:off x="4145915" y="326390"/>
            <a:ext cx="39008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spc="3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4.</a:t>
            </a:r>
            <a:r>
              <a:rPr lang="zh-CN" altLang="en-US" sz="3200" b="1" i="1" spc="3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用例描述</a:t>
            </a:r>
            <a:endParaRPr lang="zh-CN" altLang="en-US" sz="3200" b="1" i="1" spc="3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945857" y="618758"/>
            <a:ext cx="1200238" cy="0"/>
          </a:xfrm>
          <a:prstGeom prst="line">
            <a:avLst/>
          </a:prstGeom>
          <a:ln w="222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7594215" y="618758"/>
            <a:ext cx="1200238" cy="0"/>
          </a:xfrm>
          <a:prstGeom prst="line">
            <a:avLst/>
          </a:prstGeom>
          <a:ln w="222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926032" y="3835838"/>
            <a:ext cx="2430923" cy="0"/>
          </a:xfrm>
          <a:prstGeom prst="line">
            <a:avLst/>
          </a:prstGeom>
          <a:ln w="22225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8832838" y="3835838"/>
            <a:ext cx="2443343" cy="0"/>
          </a:xfrm>
          <a:prstGeom prst="line">
            <a:avLst/>
          </a:prstGeom>
          <a:ln w="22225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829310" y="1825625"/>
            <a:ext cx="3101340" cy="1880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1）注册新账号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2）登录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3）安全维护管理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4）预约</a:t>
            </a:r>
            <a:r>
              <a:rPr lang="zh-CN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设施</a:t>
            </a:r>
            <a:endParaRPr lang="zh-CN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794115" y="1825625"/>
            <a:ext cx="2842895" cy="1880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5</a:t>
            </a:r>
            <a:r>
              <a:rPr lang="zh-CN" altLang="en-US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）特殊预约审批</a:t>
            </a:r>
            <a:endParaRPr lang="zh-CN" altLang="en-US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6</a:t>
            </a:r>
            <a:r>
              <a:rPr lang="zh-CN" altLang="en-US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）规模界限划定</a:t>
            </a:r>
            <a:endParaRPr lang="zh-CN" altLang="en-US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7</a:t>
            </a:r>
            <a:r>
              <a:rPr lang="zh-CN" altLang="en-US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）浏览设施及用品</a:t>
            </a:r>
            <a:endParaRPr lang="zh-CN" altLang="en-US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8</a:t>
            </a:r>
            <a:r>
              <a:rPr lang="zh-CN" altLang="en-US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）管理用户信息</a:t>
            </a:r>
            <a:endParaRPr lang="zh-CN" altLang="en-US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endParaRPr lang="zh-CN" altLang="en-US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29265" y="3965562"/>
            <a:ext cx="2702095" cy="2084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9</a:t>
            </a:r>
            <a:r>
              <a:rPr lang="zh-CN" altLang="en-US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）获得反馈</a:t>
            </a:r>
            <a:endParaRPr lang="zh-CN" altLang="en-US" spc="500" dirty="0" smtClean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10</a:t>
            </a:r>
            <a:r>
              <a:rPr lang="zh-CN" altLang="en-US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）门、防盗装置安全检测</a:t>
            </a:r>
            <a:endParaRPr lang="zh-CN" altLang="en-US" spc="500" dirty="0" smtClean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11</a:t>
            </a:r>
            <a:r>
              <a:rPr lang="zh-CN" altLang="en-US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）文件、数据安全检测</a:t>
            </a:r>
            <a:endParaRPr lang="zh-CN" altLang="en-US" spc="500" dirty="0" smtClean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12</a:t>
            </a:r>
            <a:r>
              <a:rPr lang="zh-CN" altLang="en-US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）设备安全维护</a:t>
            </a:r>
            <a:endParaRPr lang="zh-CN" altLang="en-US" spc="500" dirty="0" smtClean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773817" y="3965562"/>
            <a:ext cx="2702095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</a:t>
            </a:r>
            <a:r>
              <a:rPr lang="en-US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3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）获取注册用户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</a:t>
            </a:r>
            <a:r>
              <a:rPr lang="en-US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4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）仓库管理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</a:t>
            </a:r>
            <a:r>
              <a:rPr lang="en-US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5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）系统管理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358640" y="0"/>
            <a:ext cx="7833360" cy="68586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燕尾形 52"/>
          <p:cNvSpPr/>
          <p:nvPr/>
        </p:nvSpPr>
        <p:spPr>
          <a:xfrm>
            <a:off x="5675085" y="872197"/>
            <a:ext cx="669444" cy="633046"/>
          </a:xfrm>
          <a:prstGeom prst="chevron">
            <a:avLst>
              <a:gd name="adj" fmla="val 6777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4812665" y="0"/>
            <a:ext cx="7307580" cy="75247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zh-CN" sz="1200" b="1" i="1" spc="500" dirty="0">
                <a:solidFill>
                  <a:srgbClr val="FFCC00"/>
                </a:solidFill>
                <a:highlight>
                  <a:srgbClr val="000000"/>
                </a:highligh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事件流：</a:t>
            </a:r>
            <a:endParaRPr sz="1200" b="1" i="1" spc="500" dirty="0">
              <a:solidFill>
                <a:srgbClr val="FFCC00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基本路径：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a）当预约人员选择注册新账号功能时，用例开始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b）预约人员输入用户名和密码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c）预约人员再次输入密码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d）预约人员输入验证码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e）系统检查验证码是否正确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f）系统检查用户名是否已经被其他人注册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g）系统核对两次输入的密码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h）预约人员根据系统提示，输入详细个人资料，包括：收货人姓名、送货详细地址、电子邮件和联系电话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i）系统检查预约人员输入的详细个人资料是否合法，例如含有非法字符、送货地址不正确、电子邮件格式不正确等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j）系统确认用户信息合法后，在用户信息数据库中新增一个账号，并通知预约人员注册成功，用例结束。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扩展：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1）选择提交前的任何时候（第9步之前），预约人员都可以选择取消本次注册请求，之前所有的注册信息都不会被保存，用例结束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2）在第5步如果发现输入的验证码不正确，则要进入第2步，且提示用户验证码错误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3）在第6步如果发现预约人员输入的用户名已被注册，则返回第2步，且提示用户更换用户名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4）在第7步，如果发现两次输入的密码不一致，或者输入的密码长度不符合要求，则返回第2步，且提示用户重新输入密码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5）在第9步，如果发现预约人员输入的详细个人资料有不合法部分，则要求预约人员重新输入合法的个人资料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  <a:p>
            <a:pPr algn="just">
              <a:lnSpc>
                <a:spcPct val="130000"/>
              </a:lnSpc>
            </a:pPr>
            <a:r>
              <a:rPr sz="1200" b="1" spc="500" dirty="0">
                <a:solidFill>
                  <a:schemeClr val="tx2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汉仪书宋二简" panose="02010600000101010101" charset="-122"/>
              </a:rPr>
              <a:t>后置条件：在用户信息数据库中增加了一个新账号</a:t>
            </a:r>
            <a:endParaRPr sz="1200" b="1" spc="500" dirty="0">
              <a:solidFill>
                <a:schemeClr val="tx2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汉仪书宋二简" panose="0201060000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3035" y="249555"/>
            <a:ext cx="4082415" cy="2676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90000"/>
              </a:lnSpc>
            </a:pPr>
            <a:r>
              <a:rPr lang="en-US" sz="2800" b="1" i="1" spc="500" dirty="0">
                <a:solidFill>
                  <a:schemeClr val="bg1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1</a:t>
            </a:r>
            <a:r>
              <a:rPr lang="zh-CN" altLang="en-US" sz="2800" b="1" i="1" spc="500" dirty="0">
                <a:solidFill>
                  <a:schemeClr val="bg1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）注册新账号</a:t>
            </a:r>
            <a:endParaRPr lang="zh-CN" altLang="en-US" sz="2400" b="1" i="1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sym typeface="+mn-ea"/>
            </a:endParaRPr>
          </a:p>
          <a:p>
            <a:pPr algn="just">
              <a:lnSpc>
                <a:spcPct val="90000"/>
              </a:lnSpc>
            </a:pPr>
            <a:endParaRPr sz="2400" b="1" i="1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sym typeface="+mn-ea"/>
            </a:endParaRPr>
          </a:p>
          <a:p>
            <a:pPr algn="just">
              <a:lnSpc>
                <a:spcPct val="90000"/>
              </a:lnSpc>
            </a:pPr>
            <a:r>
              <a:rPr sz="2000" b="1" i="1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用例名称：注册</a:t>
            </a:r>
            <a:endParaRPr sz="2000" b="1" i="1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sym typeface="+mn-ea"/>
            </a:endParaRPr>
          </a:p>
          <a:p>
            <a:pPr algn="just">
              <a:lnSpc>
                <a:spcPct val="90000"/>
              </a:lnSpc>
            </a:pPr>
            <a:endParaRPr sz="2000" b="1" i="1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sym typeface="+mn-ea"/>
            </a:endParaRPr>
          </a:p>
          <a:p>
            <a:pPr algn="just">
              <a:lnSpc>
                <a:spcPct val="90000"/>
              </a:lnSpc>
            </a:pPr>
            <a:r>
              <a:rPr sz="2000" b="1" i="1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描述：注册</a:t>
            </a:r>
            <a:r>
              <a:rPr lang="zh-CN" sz="2000" b="1" i="1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用户</a:t>
            </a:r>
            <a:r>
              <a:rPr sz="2000" b="1" i="1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账号</a:t>
            </a:r>
            <a:endParaRPr sz="2000" b="1" i="1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sym typeface="+mn-ea"/>
            </a:endParaRPr>
          </a:p>
          <a:p>
            <a:pPr algn="just">
              <a:lnSpc>
                <a:spcPct val="90000"/>
              </a:lnSpc>
            </a:pPr>
            <a:endParaRPr sz="2000" b="1" i="1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90000"/>
              </a:lnSpc>
            </a:pPr>
            <a:r>
              <a:rPr sz="2000" b="1" i="1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参与者：预约用户，系统管理员,仓库管理员、安全维护员、技术人员</a:t>
            </a:r>
            <a:endParaRPr sz="2000" b="1" i="1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sym typeface="+mn-ea"/>
            </a:endParaRPr>
          </a:p>
          <a:p>
            <a:pPr algn="just">
              <a:lnSpc>
                <a:spcPct val="90000"/>
              </a:lnSpc>
            </a:pPr>
            <a:endParaRPr sz="2000" b="1" i="1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90000"/>
              </a:lnSpc>
            </a:pPr>
            <a:r>
              <a:rPr sz="2000" b="1" i="1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前置条件：预约人员没有平台的用户账号</a:t>
            </a:r>
            <a:endParaRPr sz="2000" b="1" i="1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>
              <a:lnSpc>
                <a:spcPct val="90000"/>
              </a:lnSpc>
            </a:pPr>
            <a:endParaRPr lang="zh-CN" altLang="en-US" sz="2000" b="1" i="1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15340" y="42481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i="1">
                <a:solidFill>
                  <a:schemeClr val="bg1"/>
                </a:solidFill>
                <a:highlight>
                  <a:srgbClr val="000000"/>
                </a:highlight>
              </a:rPr>
              <a:t>2）登录</a:t>
            </a:r>
            <a:endParaRPr lang="zh-CN" altLang="en-US" sz="2800" b="1" i="1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907415" y="1089660"/>
          <a:ext cx="9154795" cy="5364480"/>
        </p:xfrm>
        <a:graphic>
          <a:graphicData uri="http://schemas.openxmlformats.org/drawingml/2006/table">
            <a:tbl>
              <a:tblPr/>
              <a:tblGrid>
                <a:gridCol w="9154795"/>
              </a:tblGrid>
              <a:tr h="5281295">
                <a:tc>
                  <a:txBody>
                    <a:bodyPr/>
                    <a:lstStyle/>
                    <a:p>
                      <a:pPr indent="0">
                        <a:lnSpc>
                          <a:spcPct val="110000"/>
                        </a:lnSpc>
                        <a:buNone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用例名称：登录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10000"/>
                        </a:lnSpc>
                        <a:buNone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描述：登陆个人账号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10000"/>
                        </a:lnSpc>
                        <a:buNone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参与者：预约用户，系统管理员,仓库管理员、安全维护员、技术人员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10000"/>
                        </a:lnSpc>
                        <a:buNone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前置条件：已经注册但还没有登录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10000"/>
                        </a:lnSpc>
                        <a:buNone/>
                      </a:pPr>
                      <a:r>
                        <a:rPr lang="en-US" sz="2000" b="1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事件流</a:t>
                      </a:r>
                      <a:r>
                        <a:rPr lang="en-US" sz="2000" b="1" dirty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：</a:t>
                      </a:r>
                      <a:endParaRPr lang="en-US" sz="2000" b="1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10000"/>
                        </a:lnSpc>
                        <a:buNone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基本路径</a:t>
                      </a:r>
                      <a:r>
                        <a:rPr lang="en-US" sz="2000" b="0" dirty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：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marL="457200" indent="-457200">
                        <a:lnSpc>
                          <a:spcPct val="11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当选择登录时，用例开始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marL="457200" indent="-457200">
                        <a:lnSpc>
                          <a:spcPct val="11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预约人员输入已注册账号的用户名和密码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marL="457200" indent="-457200">
                        <a:lnSpc>
                          <a:spcPct val="11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系统验证用户名和密码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marL="457200" indent="-457200">
                        <a:lnSpc>
                          <a:spcPct val="11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显示是否认证特殊身份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marL="457200" indent="-457200">
                        <a:lnSpc>
                          <a:spcPct val="11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通知用户登录成功，更改账号状态为已经登录，用例结束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10000"/>
                        </a:lnSpc>
                        <a:buNone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扩展</a:t>
                      </a:r>
                      <a:r>
                        <a:rPr lang="en-US" sz="2000" b="0" dirty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：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marL="342900" indent="-342900">
                        <a:lnSpc>
                          <a:spcPct val="11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在第3步如果用户名不存在或密码错误，返回到第2步，并提示预约人员重新输入用户名和密码。如果预约人员选择取消登录，用例结束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marL="342900" indent="-342900">
                        <a:lnSpc>
                          <a:spcPct val="11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可于第四部选择特殊身份认证</a:t>
                      </a:r>
                      <a:endParaRPr 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1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sz="2000" b="0" dirty="0" err="1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后置条件：预约人员的账号状态为已登录，进入主界面</a:t>
                      </a:r>
                      <a:endParaRPr lang="en-US" altLang="en-US" sz="2000" b="0" dirty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767080" y="1338580"/>
            <a:ext cx="8034020" cy="5066665"/>
          </a:xfrm>
          <a:prstGeom prst="roundRect">
            <a:avLst>
              <a:gd name="adj" fmla="val 491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1483995" y="1339215"/>
            <a:ext cx="6981825" cy="49911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sz="28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用例名称</a:t>
            </a:r>
            <a:r>
              <a:rPr sz="24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：安全维护管理</a:t>
            </a:r>
            <a:endParaRPr sz="2400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8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参与者：</a:t>
            </a:r>
            <a:r>
              <a:rPr sz="24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安全维护员</a:t>
            </a:r>
            <a:endParaRPr sz="2400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8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描述</a:t>
            </a:r>
            <a:r>
              <a:rPr sz="24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：对门、防盗装置安全检测，数据、文件安全检测，设备安全检测</a:t>
            </a:r>
            <a:endParaRPr sz="2400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8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扩展</a:t>
            </a:r>
            <a:r>
              <a:rPr sz="24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：有门、防盗装置安全检测，数据、文件安全检测，设备安全检测三个扩展点</a:t>
            </a:r>
            <a:endParaRPr sz="2400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4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前置条件：完成身份认证</a:t>
            </a:r>
            <a:endParaRPr sz="2400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8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基本流</a:t>
            </a:r>
            <a:r>
              <a:rPr sz="24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：打开界面查看实时安全状态。</a:t>
            </a:r>
            <a:endParaRPr sz="2400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8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可选流：</a:t>
            </a:r>
            <a:r>
              <a:rPr sz="2400" spc="5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选择三个扩展点的界面进入查看</a:t>
            </a:r>
            <a:endParaRPr sz="2400" spc="5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67080" y="36830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i="1">
                <a:solidFill>
                  <a:schemeClr val="bg1"/>
                </a:solidFill>
                <a:highlight>
                  <a:srgbClr val="000000"/>
                </a:highlight>
              </a:rPr>
              <a:t>3）安全维护管理</a:t>
            </a:r>
            <a:endParaRPr lang="zh-CN" altLang="en-US" sz="2800" b="1" i="1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19785" y="42481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>
                <a:solidFill>
                  <a:srgbClr val="FFCC00"/>
                </a:solidFill>
                <a:highlight>
                  <a:srgbClr val="000000"/>
                </a:highlight>
              </a:rPr>
              <a:t>4</a:t>
            </a:r>
            <a:r>
              <a:rPr lang="zh-CN" altLang="en-US" sz="2800" b="1" i="1">
                <a:solidFill>
                  <a:srgbClr val="FFCC00"/>
                </a:solidFill>
                <a:highlight>
                  <a:srgbClr val="000000"/>
                </a:highlight>
              </a:rPr>
              <a:t>）预约</a:t>
            </a:r>
            <a:endParaRPr lang="zh-CN" altLang="en-US" sz="2800" b="1" i="1">
              <a:solidFill>
                <a:srgbClr val="FFCC00"/>
              </a:solidFill>
              <a:highlight>
                <a:srgbClr val="000000"/>
              </a:highlight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907415" y="1089660"/>
          <a:ext cx="8232775" cy="11259820"/>
        </p:xfrm>
        <a:graphic>
          <a:graphicData uri="http://schemas.openxmlformats.org/drawingml/2006/table">
            <a:tbl>
              <a:tblPr/>
              <a:tblGrid>
                <a:gridCol w="8232775"/>
              </a:tblGrid>
              <a:tr h="5629910">
                <a:tc>
                  <a:txBody>
                    <a:bodyPr/>
                    <a:lstStyle/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en-US" sz="20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用例名称：</a:t>
                      </a:r>
                      <a:r>
                        <a:rPr 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预约</a:t>
                      </a:r>
                      <a:endParaRPr 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en-US" sz="20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参与者：</a:t>
                      </a:r>
                      <a:r>
                        <a:rPr 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预约人员</a:t>
                      </a:r>
                      <a:endParaRPr 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en-US" sz="20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前置条件：</a:t>
                      </a:r>
                      <a:r>
                        <a:rPr 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预约人员已经登录</a:t>
                      </a:r>
                      <a:endParaRPr 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预约</a:t>
                      </a: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用户进入预约界面；</a:t>
                      </a:r>
                      <a:endParaRPr 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              </a:t>
                      </a: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用户挑选设施并将其加入到设施列表；</a:t>
                      </a:r>
                      <a:endParaRPr lang="zh-CN" alt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              </a:t>
                      </a: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用户确认预约并生成预约</a:t>
                      </a: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记录；</a:t>
                      </a:r>
                      <a:endParaRPr 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                          </a:t>
                      </a: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系统判断预约记录是否为常规预约还是特殊预约；</a:t>
                      </a:r>
                      <a:endParaRPr lang="zh-CN" alt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 </a:t>
                      </a:r>
                      <a:r>
                        <a:rPr lang="en-US" altLang="zh-CN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                     </a:t>
                      </a: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如常规预约，预约记录生效。</a:t>
                      </a:r>
                      <a:endParaRPr lang="zh-CN" alt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 </a:t>
                      </a:r>
                      <a:r>
                        <a:rPr lang="en-US" altLang="zh-CN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                     </a:t>
                      </a: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如特殊预约，由系统管理员确实预约是否生效</a:t>
                      </a:r>
                      <a:endParaRPr lang="zh-CN" alt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r>
                        <a:rPr 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              </a:t>
                      </a: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系统返回预约记录是否</a:t>
                      </a:r>
                      <a:r>
                        <a:rPr lang="zh-CN" altLang="en-US" sz="1800" b="0">
                          <a:solidFill>
                            <a:srgbClr val="FCFCFC"/>
                          </a:solidFill>
                          <a:latin typeface="+mn-ea"/>
                          <a:cs typeface="+mn-ea"/>
                        </a:rPr>
                        <a:t>生效。</a:t>
                      </a:r>
                      <a:endParaRPr lang="zh-CN" alt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endParaRPr lang="zh-CN" alt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29910">
                <a:tc>
                  <a:txBody>
                    <a:bodyPr/>
                    <a:p>
                      <a:pPr indent="0">
                        <a:lnSpc>
                          <a:spcPct val="160000"/>
                        </a:lnSpc>
                        <a:buNone/>
                      </a:pPr>
                      <a:endParaRPr lang="en-US" altLang="en-US" sz="1800" b="0">
                        <a:solidFill>
                          <a:srgbClr val="FCFCFC"/>
                        </a:solidFill>
                        <a:latin typeface="+mn-ea"/>
                        <a:cs typeface="+mn-ea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767080" y="1376045"/>
            <a:ext cx="10645140" cy="5250815"/>
          </a:xfrm>
          <a:prstGeom prst="roundRect">
            <a:avLst>
              <a:gd name="adj" fmla="val 491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-129164" y="1347427"/>
            <a:ext cx="2447779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3800" dirty="0">
              <a:solidFill>
                <a:schemeClr val="bg1">
                  <a:lumMod val="95000"/>
                </a:schemeClr>
              </a:solidFill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236345" y="2300605"/>
            <a:ext cx="8456930" cy="40297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sz="2400" spc="500" dirty="0">
                <a:solidFill>
                  <a:schemeClr val="tx2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用例名称：特殊预约审批</a:t>
            </a:r>
            <a:endParaRPr sz="2400" spc="500" dirty="0">
              <a:solidFill>
                <a:schemeClr val="tx2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400" spc="500" dirty="0">
                <a:solidFill>
                  <a:schemeClr val="tx2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参与者：系统管理员</a:t>
            </a:r>
            <a:endParaRPr sz="2400" spc="500" dirty="0">
              <a:solidFill>
                <a:schemeClr val="tx2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400" spc="500" dirty="0">
                <a:solidFill>
                  <a:schemeClr val="tx2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前置条件：预约超过限定界限，发送通知</a:t>
            </a:r>
            <a:endParaRPr sz="2400" spc="500" dirty="0">
              <a:solidFill>
                <a:schemeClr val="tx2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400" spc="500" dirty="0">
                <a:solidFill>
                  <a:schemeClr val="tx2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基本流：审批预约是否通过</a:t>
            </a:r>
            <a:endParaRPr sz="2400" spc="500" dirty="0">
              <a:solidFill>
                <a:schemeClr val="tx2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400" spc="500" dirty="0">
                <a:solidFill>
                  <a:schemeClr val="tx2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后置条件：反馈审批结果</a:t>
            </a:r>
            <a:endParaRPr sz="2400" spc="500" dirty="0">
              <a:solidFill>
                <a:schemeClr val="tx2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948287" y="5261689"/>
            <a:ext cx="2295379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3800" dirty="0">
              <a:solidFill>
                <a:schemeClr val="bg1">
                  <a:lumMod val="95000"/>
                </a:schemeClr>
              </a:solidFill>
              <a:latin typeface="方正综艺简体" panose="03000509000000000000" pitchFamily="65" charset="-122"/>
              <a:ea typeface="方正综艺简体" panose="03000509000000000000" pitchFamily="65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67080" y="36830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>
                <a:solidFill>
                  <a:srgbClr val="FFCC00"/>
                </a:solidFill>
                <a:highlight>
                  <a:srgbClr val="000000"/>
                </a:highlight>
              </a:rPr>
              <a:t>5</a:t>
            </a:r>
            <a:r>
              <a:rPr lang="zh-CN" altLang="en-US" sz="2800" b="1" i="1">
                <a:solidFill>
                  <a:srgbClr val="FFCC00"/>
                </a:solidFill>
                <a:highlight>
                  <a:srgbClr val="000000"/>
                </a:highlight>
              </a:rPr>
              <a:t>）特殊预约审批</a:t>
            </a:r>
            <a:endParaRPr lang="zh-CN" altLang="en-US" sz="2800" b="1" i="1">
              <a:solidFill>
                <a:srgbClr val="FFCC00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461645" y="858520"/>
            <a:ext cx="2843530" cy="9963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spc="300" dirty="0">
                <a:solidFill>
                  <a:srgbClr val="FFCC00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6</a:t>
            </a:r>
            <a:r>
              <a:rPr lang="zh-CN" altLang="en-US" sz="2400" spc="300" dirty="0">
                <a:solidFill>
                  <a:srgbClr val="FFCC00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）规模界限划定</a:t>
            </a:r>
            <a:endParaRPr lang="zh-CN" altLang="en-US" sz="2400" spc="300" dirty="0">
              <a:solidFill>
                <a:srgbClr val="FFCC00"/>
              </a:solidFill>
              <a:highlight>
                <a:srgbClr val="000000"/>
              </a:highlight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896995" y="858520"/>
            <a:ext cx="2284095" cy="15690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spc="300" dirty="0">
                <a:solidFill>
                  <a:srgbClr val="FFCC00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7</a:t>
            </a:r>
            <a:r>
              <a:rPr lang="zh-CN" altLang="en-US" sz="2400" spc="300" dirty="0">
                <a:solidFill>
                  <a:srgbClr val="FFCC00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）浏览设施及用品</a:t>
            </a:r>
            <a:endParaRPr lang="zh-CN" altLang="en-US" sz="2400" spc="300" dirty="0">
              <a:solidFill>
                <a:srgbClr val="FFCC00"/>
              </a:solidFill>
              <a:highlight>
                <a:srgbClr val="000000"/>
              </a:highlight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61645" y="2004060"/>
            <a:ext cx="2678430" cy="3561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用例名称：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规模界限划定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参与者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：系统管理员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基本流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：设定预约规模界限和库存警告界限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后置条件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：规模界限和库存警告界限改变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896906" y="2004092"/>
            <a:ext cx="2186535" cy="215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用例名称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：浏览设施及用品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参与者：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预约用户,仓库管理员、安全维护员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623293" y="2004092"/>
            <a:ext cx="2155955" cy="2527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用例名称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：浏览设施及用品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参与者：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预约用户,系统管理员，技术人员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描述：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修改账号信息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423240" y="2004092"/>
            <a:ext cx="2125374" cy="2195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用例名称：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获得系统反馈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参与者：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技术人员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just">
              <a:lnSpc>
                <a:spcPct val="120000"/>
              </a:lnSpc>
            </a:pPr>
            <a:r>
              <a:rPr sz="20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描述：</a:t>
            </a: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获取反馈，了解不足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622415" y="858520"/>
            <a:ext cx="22517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300" dirty="0">
                <a:solidFill>
                  <a:srgbClr val="FFCC00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8</a:t>
            </a:r>
            <a:r>
              <a:rPr lang="zh-CN" altLang="en-US" sz="2400" spc="300" dirty="0">
                <a:solidFill>
                  <a:srgbClr val="FFCC00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）修改账号信息</a:t>
            </a:r>
            <a:endParaRPr lang="zh-CN" altLang="en-US" sz="2400" spc="300" dirty="0">
              <a:solidFill>
                <a:srgbClr val="FFCC00"/>
              </a:solidFill>
              <a:highlight>
                <a:srgbClr val="000000"/>
              </a:highlight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605010" y="858520"/>
            <a:ext cx="22231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300" dirty="0">
                <a:solidFill>
                  <a:srgbClr val="FFCC00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9</a:t>
            </a:r>
            <a:r>
              <a:rPr lang="zh-CN" altLang="en-US" sz="2400" spc="300" dirty="0">
                <a:solidFill>
                  <a:srgbClr val="FFCC00"/>
                </a:solidFill>
                <a:highlight>
                  <a:srgbClr val="000000"/>
                </a:highlight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）获得反馈</a:t>
            </a:r>
            <a:endParaRPr lang="zh-CN" altLang="en-US" sz="2400" spc="300" dirty="0">
              <a:solidFill>
                <a:srgbClr val="FFCC00"/>
              </a:solidFill>
              <a:highlight>
                <a:srgbClr val="000000"/>
              </a:highlight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-10015" y="1089000"/>
            <a:ext cx="2340000" cy="4680000"/>
          </a:xfrm>
          <a:custGeom>
            <a:avLst/>
            <a:gdLst>
              <a:gd name="connsiteX0" fmla="*/ 0 w 3420000"/>
              <a:gd name="connsiteY0" fmla="*/ 0 h 6840000"/>
              <a:gd name="connsiteX1" fmla="*/ 3420000 w 3420000"/>
              <a:gd name="connsiteY1" fmla="*/ 3420000 h 6840000"/>
              <a:gd name="connsiteX2" fmla="*/ 0 w 3420000"/>
              <a:gd name="connsiteY2" fmla="*/ 6840000 h 68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0000" h="6840000">
                <a:moveTo>
                  <a:pt x="0" y="0"/>
                </a:moveTo>
                <a:cubicBezTo>
                  <a:pt x="1888814" y="0"/>
                  <a:pt x="3420000" y="1531186"/>
                  <a:pt x="3420000" y="3420000"/>
                </a:cubicBezTo>
                <a:cubicBezTo>
                  <a:pt x="3420000" y="5308814"/>
                  <a:pt x="1888814" y="6840000"/>
                  <a:pt x="0" y="68400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52887" y="1954361"/>
            <a:ext cx="1536700" cy="294927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8800" spc="600" dirty="0" smtClean="0">
                <a:solidFill>
                  <a:srgbClr val="181818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目录</a:t>
            </a:r>
            <a:endParaRPr lang="zh-CN" altLang="en-US" sz="8800" spc="600" dirty="0">
              <a:solidFill>
                <a:srgbClr val="181818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89203" y="869079"/>
            <a:ext cx="456550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项目概况</a:t>
            </a:r>
            <a:endParaRPr lang="zh-CN" altLang="en-US" sz="4800" spc="500" dirty="0" smtClean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223915" y="1765858"/>
            <a:ext cx="437229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需求功能描述</a:t>
            </a:r>
            <a:endParaRPr lang="zh-CN" altLang="en-US" sz="48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180328" y="2824562"/>
            <a:ext cx="47884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需求模型</a:t>
            </a:r>
            <a:endParaRPr lang="zh-CN" altLang="en-US" sz="4800" spc="500" dirty="0" smtClean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179060" y="3694430"/>
            <a:ext cx="4993640" cy="8312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48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基本模型</a:t>
            </a:r>
            <a:r>
              <a:rPr lang="en-US" altLang="zh-CN" sz="48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-</a:t>
            </a:r>
            <a:r>
              <a:rPr lang="zh-CN" altLang="en-US" sz="48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类图</a:t>
            </a:r>
            <a:endParaRPr lang="zh-CN" altLang="en-US" sz="48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endParaRPr lang="zh-CN" altLang="en-US" sz="48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981284" y="751221"/>
            <a:ext cx="89170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FFCC00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</a:t>
            </a:r>
            <a:endParaRPr lang="zh-CN" altLang="en-US" sz="6000" dirty="0">
              <a:solidFill>
                <a:srgbClr val="FFCC00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981284" y="3694515"/>
            <a:ext cx="89170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rgbClr val="FFCC00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4</a:t>
            </a:r>
            <a:endParaRPr lang="en-US" altLang="zh-CN" sz="6000" dirty="0">
              <a:solidFill>
                <a:srgbClr val="FFCC00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981284" y="1627332"/>
            <a:ext cx="89170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FFCC00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2</a:t>
            </a:r>
            <a:endParaRPr lang="zh-CN" altLang="en-US" sz="6000" dirty="0">
              <a:solidFill>
                <a:srgbClr val="FFCC00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981284" y="2679974"/>
            <a:ext cx="89170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FFCC00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3</a:t>
            </a:r>
            <a:endParaRPr lang="zh-CN" altLang="en-US" sz="6000" dirty="0">
              <a:solidFill>
                <a:srgbClr val="FFCC00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981284" y="4608280"/>
            <a:ext cx="89170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rgbClr val="FFCC00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5</a:t>
            </a:r>
            <a:endParaRPr lang="en-US" altLang="zh-CN" sz="6000" dirty="0">
              <a:solidFill>
                <a:srgbClr val="FFCC00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5189220" y="4709160"/>
            <a:ext cx="4993640" cy="8312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48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相关辅助模型</a:t>
            </a:r>
            <a:endParaRPr lang="zh-CN" altLang="en-US" sz="48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380386" y="2966890"/>
            <a:ext cx="494783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基本模型</a:t>
            </a:r>
            <a:r>
              <a:rPr lang="en-US" altLang="zh-CN" sz="5400" spc="3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-</a:t>
            </a:r>
            <a:r>
              <a:rPr lang="zh-CN" altLang="en-US" sz="5400" spc="3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类图</a:t>
            </a:r>
            <a:endParaRPr lang="zh-CN" altLang="en-US" sz="5400" spc="3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758167" y="2233277"/>
            <a:ext cx="936000" cy="93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066167" y="2089277"/>
            <a:ext cx="2160000" cy="216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文本框 78"/>
          <p:cNvSpPr txBox="1"/>
          <p:nvPr/>
        </p:nvSpPr>
        <p:spPr>
          <a:xfrm>
            <a:off x="2682502" y="2238253"/>
            <a:ext cx="84024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4</a:t>
            </a:r>
            <a:endParaRPr lang="en-US" altLang="zh-CN" sz="11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850167" y="3837263"/>
            <a:ext cx="432000" cy="43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56870" y="266065"/>
            <a:ext cx="11666220" cy="65919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>
                <a:solidFill>
                  <a:schemeClr val="accent1"/>
                </a:solidFill>
              </a:rPr>
              <a:t>1.类与对象</a:t>
            </a:r>
            <a:endParaRPr lang="zh-CN" altLang="en-US" sz="2800">
              <a:solidFill>
                <a:schemeClr val="accent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预约用户，系统管理员，安全维护实验室管理员，技术人员，仓库管理员，预约记录，实验室，仪器，用品，平台</a:t>
            </a:r>
            <a:r>
              <a:rPr lang="en-US" altLang="zh-CN">
                <a:solidFill>
                  <a:schemeClr val="bg1"/>
                </a:solidFill>
              </a:rPr>
              <a:t>,</a:t>
            </a:r>
            <a:r>
              <a:rPr lang="zh-CN" altLang="en-US">
                <a:solidFill>
                  <a:schemeClr val="bg1"/>
                </a:solidFill>
              </a:rPr>
              <a:t>传感器</a:t>
            </a:r>
            <a:r>
              <a:rPr lang="en-US" altLang="zh-CN">
                <a:solidFill>
                  <a:schemeClr val="bg1"/>
                </a:solidFill>
              </a:rPr>
              <a:t>,</a:t>
            </a:r>
            <a:r>
              <a:rPr lang="zh-CN" altLang="en-US">
                <a:solidFill>
                  <a:schemeClr val="bg1"/>
                </a:solidFill>
              </a:rPr>
              <a:t>柜子</a:t>
            </a:r>
            <a:r>
              <a:rPr lang="en-US" altLang="zh-CN">
                <a:solidFill>
                  <a:schemeClr val="bg1"/>
                </a:solidFill>
              </a:rPr>
              <a:t>,</a:t>
            </a:r>
            <a:r>
              <a:rPr lang="zh-CN" altLang="en-US">
                <a:solidFill>
                  <a:schemeClr val="bg1"/>
                </a:solidFill>
              </a:rPr>
              <a:t>警报器。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accent1"/>
                </a:solidFill>
              </a:rPr>
              <a:t>2.确定关系</a:t>
            </a:r>
            <a:endParaRPr lang="zh-CN" altLang="en-US" sz="2400">
              <a:solidFill>
                <a:schemeClr val="accent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继承：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预约用户、系统管理员、安全维护实验室管理员、技术人员、仓库管理员继承于用户。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实验室、仪器继承于设施。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关联：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预约用户 预约 预约记录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预约记录 记录 设施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预约记录 包含 实验室准则与行为规范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系统管理员 管理 用户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accent1"/>
                </a:solidFill>
              </a:rPr>
              <a:t>3.确认属性</a:t>
            </a:r>
            <a:endParaRPr lang="zh-CN" altLang="en-US" sz="2400">
              <a:solidFill>
                <a:schemeClr val="accent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用户：姓名，密码，身份(权限)，账号状态，账户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预约用户：信誉积分，预约设施，预约物品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预约记录：开始时间，结束时间，预约人，预约人电话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使用情况：设施名称，使用时长，使用状态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用品：分类，名称，生产日期，数量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实验室：借用人，借用人电话，联系电话，联系人，实验室名，所在地点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仪器：产地，产地，放置地点，分类标签，功能特色，购置日期，固定，固定电话，固定手机，技术团队，技术指标，联系人，生产厂家，所属单位，型号，仪器编号，仪器名称，知名用户。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柜子：柜门状态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62635" y="645795"/>
            <a:ext cx="8786495" cy="3397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>
                <a:solidFill>
                  <a:schemeClr val="accent1"/>
                </a:solidFill>
              </a:rPr>
              <a:t>4.确定操作</a:t>
            </a:r>
            <a:endParaRPr lang="zh-CN" altLang="en-US" sz="2400">
              <a:solidFill>
                <a:schemeClr val="accent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用户：登录，身份认证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系统管理员：用户信息，权限的增删改查，预约记录的管理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预约用户：预约使用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安全维护实验室管理员：安全维护管理，设备安全维护，实验室、防盗装置安全检测，文件数据安全检测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技术人员：获取反馈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浏览设施及用品(关联类)：浏览设施及用品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仓库管理员：查看库存状态，更新库存，生成报告，添加新设施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70485" y="172720"/>
            <a:ext cx="838835" cy="72205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 b="1" i="1">
                <a:solidFill>
                  <a:schemeClr val="bg1"/>
                </a:solidFill>
              </a:rPr>
              <a:t>基本</a:t>
            </a:r>
            <a:endParaRPr lang="zh-CN" altLang="en-US" sz="2800" b="1" i="1">
              <a:solidFill>
                <a:schemeClr val="bg1"/>
              </a:solidFill>
            </a:endParaRPr>
          </a:p>
          <a:p>
            <a:r>
              <a:rPr lang="zh-CN" altLang="en-US" sz="2800" b="1" i="1">
                <a:solidFill>
                  <a:schemeClr val="bg1"/>
                </a:solidFill>
              </a:rPr>
              <a:t>模型</a:t>
            </a:r>
            <a:endParaRPr lang="zh-CN" altLang="en-US" sz="2800" b="1" i="1">
              <a:solidFill>
                <a:schemeClr val="bg1"/>
              </a:solidFill>
            </a:endParaRPr>
          </a:p>
          <a:p>
            <a:r>
              <a:rPr lang="en-US" altLang="zh-CN" sz="2800" b="1" i="1">
                <a:solidFill>
                  <a:schemeClr val="bg1"/>
                </a:solidFill>
              </a:rPr>
              <a:t>/</a:t>
            </a:r>
            <a:endParaRPr lang="zh-CN" altLang="en-US" sz="2800" b="1" i="1">
              <a:solidFill>
                <a:schemeClr val="bg1"/>
              </a:solidFill>
            </a:endParaRPr>
          </a:p>
          <a:p>
            <a:r>
              <a:rPr lang="zh-CN" altLang="en-US" sz="2800" b="1" i="1">
                <a:solidFill>
                  <a:schemeClr val="bg1"/>
                </a:solidFill>
              </a:rPr>
              <a:t>类图</a:t>
            </a:r>
            <a:endParaRPr lang="zh-CN" altLang="en-US" sz="2800" b="1" i="1">
              <a:solidFill>
                <a:schemeClr val="bg1"/>
              </a:solidFill>
            </a:endParaRPr>
          </a:p>
        </p:txBody>
      </p:sp>
      <p:pic>
        <p:nvPicPr>
          <p:cNvPr id="5" name="图片 4" descr="屏幕截图(571)"/>
          <p:cNvPicPr>
            <a:picLocks noChangeAspect="1"/>
          </p:cNvPicPr>
          <p:nvPr/>
        </p:nvPicPr>
        <p:blipFill>
          <a:blip r:embed="rId1"/>
          <a:srcRect l="1406" t="18037" r="32953" b="10380"/>
          <a:stretch>
            <a:fillRect/>
          </a:stretch>
        </p:blipFill>
        <p:spPr>
          <a:xfrm>
            <a:off x="909320" y="0"/>
            <a:ext cx="11149965" cy="683958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380386" y="2966890"/>
            <a:ext cx="494783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辅助模型</a:t>
            </a:r>
            <a:endParaRPr lang="zh-CN" altLang="en-US" sz="5400" spc="3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758167" y="2233277"/>
            <a:ext cx="936000" cy="93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066167" y="2089277"/>
            <a:ext cx="2160000" cy="216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文本框 78"/>
          <p:cNvSpPr txBox="1"/>
          <p:nvPr/>
        </p:nvSpPr>
        <p:spPr>
          <a:xfrm>
            <a:off x="2682502" y="2238253"/>
            <a:ext cx="84024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5</a:t>
            </a:r>
            <a:endParaRPr lang="en-US" altLang="zh-CN" sz="11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850167" y="3837263"/>
            <a:ext cx="432000" cy="43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62635" y="645795"/>
            <a:ext cx="8786495" cy="3397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pic>
        <p:nvPicPr>
          <p:cNvPr id="3" name="图片 2" descr="屏幕截图(572)"/>
          <p:cNvPicPr>
            <a:picLocks noChangeAspect="1"/>
          </p:cNvPicPr>
          <p:nvPr/>
        </p:nvPicPr>
        <p:blipFill>
          <a:blip r:embed="rId1"/>
          <a:srcRect l="1865" t="16954" r="41432" b="9963"/>
          <a:stretch>
            <a:fillRect/>
          </a:stretch>
        </p:blipFill>
        <p:spPr>
          <a:xfrm>
            <a:off x="402590" y="0"/>
            <a:ext cx="9506585" cy="6892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62635" y="645795"/>
            <a:ext cx="8786495" cy="3397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8105" y="204470"/>
            <a:ext cx="2142490" cy="10852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200">
                <a:solidFill>
                  <a:schemeClr val="bg1"/>
                </a:solidFill>
              </a:rPr>
              <a:t>活动图</a:t>
            </a:r>
            <a:endParaRPr lang="zh-CN" altLang="en-US" sz="3200">
              <a:solidFill>
                <a:schemeClr val="bg1"/>
              </a:solidFill>
            </a:endParaRPr>
          </a:p>
          <a:p>
            <a:r>
              <a:rPr lang="zh-CN" altLang="en-US" sz="3200">
                <a:solidFill>
                  <a:schemeClr val="bg1"/>
                </a:solidFill>
              </a:rPr>
              <a:t>库存管理</a:t>
            </a:r>
            <a:endParaRPr lang="zh-CN" altLang="en-US" sz="3200">
              <a:solidFill>
                <a:schemeClr val="bg1"/>
              </a:solidFill>
            </a:endParaRPr>
          </a:p>
        </p:txBody>
      </p:sp>
      <p:pic>
        <p:nvPicPr>
          <p:cNvPr id="5" name="图片 4" descr="屏幕截图(533)"/>
          <p:cNvPicPr>
            <a:picLocks noChangeAspect="1"/>
          </p:cNvPicPr>
          <p:nvPr/>
        </p:nvPicPr>
        <p:blipFill>
          <a:blip r:embed="rId1"/>
          <a:srcRect l="2396" t="17759" r="44156" b="8759"/>
          <a:stretch>
            <a:fillRect/>
          </a:stretch>
        </p:blipFill>
        <p:spPr>
          <a:xfrm>
            <a:off x="1925320" y="5715"/>
            <a:ext cx="8860790" cy="6852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62635" y="645795"/>
            <a:ext cx="8786495" cy="3397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46735" y="386080"/>
            <a:ext cx="37477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chemeClr val="bg1"/>
                </a:solidFill>
              </a:rPr>
              <a:t>通信图</a:t>
            </a:r>
            <a:r>
              <a:rPr lang="en-US" altLang="zh-CN" sz="3200">
                <a:solidFill>
                  <a:schemeClr val="bg1"/>
                </a:solidFill>
              </a:rPr>
              <a:t> -</a:t>
            </a:r>
            <a:r>
              <a:rPr lang="zh-CN" altLang="en-US" sz="3200">
                <a:solidFill>
                  <a:schemeClr val="bg1"/>
                </a:solidFill>
              </a:rPr>
              <a:t>预约使用</a:t>
            </a:r>
            <a:endParaRPr lang="zh-CN" altLang="en-US" sz="3200">
              <a:solidFill>
                <a:schemeClr val="bg1"/>
              </a:solidFill>
            </a:endParaRPr>
          </a:p>
        </p:txBody>
      </p:sp>
      <p:pic>
        <p:nvPicPr>
          <p:cNvPr id="5" name="图片 4" descr="屏幕截图(352)"/>
          <p:cNvPicPr>
            <a:picLocks noChangeAspect="1"/>
          </p:cNvPicPr>
          <p:nvPr/>
        </p:nvPicPr>
        <p:blipFill>
          <a:blip r:embed="rId1"/>
          <a:srcRect l="7234" t="22037" r="28042" b="23241"/>
          <a:stretch>
            <a:fillRect/>
          </a:stretch>
        </p:blipFill>
        <p:spPr>
          <a:xfrm>
            <a:off x="0" y="969645"/>
            <a:ext cx="12197715" cy="5801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62635" y="645795"/>
            <a:ext cx="8786495" cy="3397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75615" y="213360"/>
            <a:ext cx="18561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chemeClr val="bg1"/>
                </a:solidFill>
              </a:rPr>
              <a:t>状态机图</a:t>
            </a:r>
            <a:endParaRPr lang="zh-CN" altLang="en-US" sz="3200">
              <a:solidFill>
                <a:schemeClr val="bg1"/>
              </a:solidFill>
            </a:endParaRPr>
          </a:p>
        </p:txBody>
      </p:sp>
      <p:pic>
        <p:nvPicPr>
          <p:cNvPr id="2" name="图片 1" descr="屏幕截图(353)"/>
          <p:cNvPicPr>
            <a:picLocks noChangeAspect="1"/>
          </p:cNvPicPr>
          <p:nvPr/>
        </p:nvPicPr>
        <p:blipFill>
          <a:blip r:embed="rId1"/>
          <a:srcRect l="1573" t="17306" r="20719" b="12583"/>
          <a:stretch>
            <a:fillRect/>
          </a:stretch>
        </p:blipFill>
        <p:spPr>
          <a:xfrm>
            <a:off x="0" y="868045"/>
            <a:ext cx="11593830" cy="5883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7068138" y="1349143"/>
            <a:ext cx="936000" cy="93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4656138" y="1170501"/>
            <a:ext cx="2880000" cy="288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2708035" y="2204641"/>
            <a:ext cx="1152000" cy="1152000"/>
            <a:chOff x="3672591" y="1229194"/>
            <a:chExt cx="1152000" cy="1152000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3672591" y="1229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672591" y="2381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rot="16200000">
              <a:off x="3096591" y="1805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 flipH="1">
            <a:off x="8319664" y="2218000"/>
            <a:ext cx="1152000" cy="1152000"/>
            <a:chOff x="3672591" y="1229194"/>
            <a:chExt cx="1152000" cy="1152000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3672591" y="1229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3672591" y="2381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rot="16200000">
              <a:off x="3096591" y="1805194"/>
              <a:ext cx="1152000" cy="0"/>
            </a:xfrm>
            <a:prstGeom prst="line">
              <a:avLst/>
            </a:prstGeom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椭圆 40"/>
          <p:cNvSpPr/>
          <p:nvPr/>
        </p:nvSpPr>
        <p:spPr>
          <a:xfrm>
            <a:off x="4494138" y="3403487"/>
            <a:ext cx="432000" cy="43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656391" y="2204777"/>
            <a:ext cx="30074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谢谢观看</a:t>
            </a:r>
            <a:endParaRPr lang="zh-CN" altLang="en-US" sz="54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380386" y="2966890"/>
            <a:ext cx="494783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项目概况</a:t>
            </a:r>
            <a:endParaRPr lang="zh-CN" altLang="en-US" sz="5400" spc="500" dirty="0" smtClean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sym typeface="+mn-ea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758167" y="2233277"/>
            <a:ext cx="936000" cy="93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066167" y="2089277"/>
            <a:ext cx="2160000" cy="216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文本框 78"/>
          <p:cNvSpPr txBox="1"/>
          <p:nvPr/>
        </p:nvSpPr>
        <p:spPr>
          <a:xfrm>
            <a:off x="2682502" y="2238253"/>
            <a:ext cx="84024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 smtClean="0">
                <a:solidFill>
                  <a:srgbClr val="FCFCFC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</a:t>
            </a:r>
            <a:endParaRPr lang="zh-CN" altLang="en-US" sz="11500" dirty="0">
              <a:solidFill>
                <a:srgbClr val="FCFCFC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850167" y="3837263"/>
            <a:ext cx="432000" cy="43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53060" y="314960"/>
            <a:ext cx="11203305" cy="57467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algn="l">
              <a:lnSpc>
                <a:spcPct val="120000"/>
              </a:lnSpc>
            </a:pPr>
            <a:r>
              <a:rPr lang="zh-CN" altLang="en-US" sz="24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实验室管理处：</a:t>
            </a:r>
            <a:endParaRPr lang="en-US" sz="24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indent="457200" algn="l">
              <a:lnSpc>
                <a:spcPct val="120000"/>
              </a:lnSpc>
            </a:pPr>
            <a:r>
              <a:rPr lang="en-US" sz="24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1.主责实验室工作类、采购招标类相关制度建设工作。</a:t>
            </a:r>
            <a:endParaRPr lang="en-US" sz="24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indent="457200" algn="l">
              <a:lnSpc>
                <a:spcPct val="120000"/>
              </a:lnSpc>
            </a:pPr>
            <a:r>
              <a:rPr lang="en-US" sz="24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2.负责实验室建设管理工作，监督实验室建设管理</a:t>
            </a:r>
            <a:endParaRPr lang="en-US" sz="24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indent="457200" algn="l">
              <a:lnSpc>
                <a:spcPct val="120000"/>
              </a:lnSpc>
            </a:pPr>
            <a:r>
              <a:rPr lang="en-US" sz="24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3.归口负责实验室安全管理工作。负责实验室安全的公共条件建设、教育培训与督导、实验环境与健康等管理服务工作。</a:t>
            </a:r>
            <a:endParaRPr lang="en-US" sz="24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indent="457200" algn="l">
              <a:lnSpc>
                <a:spcPct val="120000"/>
              </a:lnSpc>
            </a:pPr>
            <a:endParaRPr lang="en-US" sz="24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l">
              <a:lnSpc>
                <a:spcPct val="120000"/>
              </a:lnSpc>
            </a:pPr>
            <a:r>
              <a:rPr lang="en-US" sz="24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 </a:t>
            </a:r>
            <a:r>
              <a:rPr sz="24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实验室预约与使用管理系统是一</a:t>
            </a:r>
            <a:r>
              <a:rPr lang="zh-CN" sz="24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个</a:t>
            </a:r>
            <a:r>
              <a:rPr sz="2400"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覆盖了大范围的实验室使用和管理流程。它可以提供给实验室使用者、实验室管理者预约、使用或管理维护实验室内设施。</a:t>
            </a:r>
            <a:endParaRPr sz="2400"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380386" y="2966890"/>
            <a:ext cx="494783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需求功能描述</a:t>
            </a:r>
            <a:endParaRPr lang="zh-CN" altLang="en-US" sz="5400" spc="3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758167" y="2233277"/>
            <a:ext cx="936000" cy="93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066167" y="2089277"/>
            <a:ext cx="2160000" cy="216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文本框 78"/>
          <p:cNvSpPr txBox="1"/>
          <p:nvPr/>
        </p:nvSpPr>
        <p:spPr>
          <a:xfrm>
            <a:off x="2682502" y="2238253"/>
            <a:ext cx="84024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2</a:t>
            </a:r>
            <a:endParaRPr lang="zh-CN" altLang="en-US" sz="11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850167" y="3837263"/>
            <a:ext cx="432000" cy="43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5533689" y="382647"/>
            <a:ext cx="839609" cy="83960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534324" y="1668086"/>
            <a:ext cx="839609" cy="83960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5565439" y="3239910"/>
            <a:ext cx="839609" cy="83960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533054" y="4963500"/>
            <a:ext cx="839609" cy="83960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aphicFrame>
        <p:nvGraphicFramePr>
          <p:cNvPr id="27" name="图表 26"/>
          <p:cNvGraphicFramePr/>
          <p:nvPr/>
        </p:nvGraphicFramePr>
        <p:xfrm>
          <a:off x="6952615" y="-314960"/>
          <a:ext cx="4976495" cy="6581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5" name="文本框 14"/>
          <p:cNvSpPr txBox="1"/>
          <p:nvPr/>
        </p:nvSpPr>
        <p:spPr>
          <a:xfrm>
            <a:off x="5408996" y="535418"/>
            <a:ext cx="1088441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dirty="0" smtClean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</a:t>
            </a:r>
            <a:endParaRPr lang="en-US" altLang="zh-CN" sz="2400" b="1" dirty="0" smtClean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602253" y="1797733"/>
            <a:ext cx="808888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2400" b="1" dirty="0" smtClean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2</a:t>
            </a:r>
            <a:endParaRPr lang="en-US" altLang="zh-CN" sz="2400" b="1" dirty="0" smtClean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621692" y="3392452"/>
            <a:ext cx="808888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2400" b="1" dirty="0" smtClean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3</a:t>
            </a:r>
            <a:endParaRPr lang="en-US" altLang="zh-CN" sz="2400" b="1" dirty="0" smtClean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614707" y="5116498"/>
            <a:ext cx="808888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2400" b="1" dirty="0" smtClean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4</a:t>
            </a:r>
            <a:endParaRPr lang="en-US" altLang="zh-CN" sz="2400" b="1" dirty="0" smtClean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70372" y="1408688"/>
            <a:ext cx="5107305" cy="1242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00000"/>
              </a:lnSpc>
            </a:pPr>
            <a:r>
              <a:rPr spc="500" dirty="0">
                <a:solidFill>
                  <a:schemeClr val="bg1"/>
                </a:solidFill>
                <a:latin typeface="+mn-ea"/>
              </a:rPr>
              <a:t>用户可以通过系统界面浏览所有设施，系统提供设施的多级分类导航，通过关键词对设施进行查询，按设施种类分类查询，对设施的详细信息进行查看。</a:t>
            </a:r>
            <a:endParaRPr spc="5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80365" y="4871720"/>
            <a:ext cx="5153660" cy="18338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00000"/>
              </a:lnSpc>
            </a:pPr>
            <a:r>
              <a:rPr spc="500" dirty="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实验室管理员可以在系统内添加设施(实验室，药品，器械)信息，包括名称，别名，规格，数量，有效期，位置，负责人等信息，也可以对已有设施信息进行修改、删除等操作。</a:t>
            </a:r>
            <a:endParaRPr spc="5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26720" y="2837815"/>
            <a:ext cx="513842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spc="500" dirty="0">
                <a:solidFill>
                  <a:schemeClr val="bg1"/>
                </a:solidFill>
                <a:latin typeface="+mn-ea"/>
                <a:cs typeface="+mn-ea"/>
              </a:rPr>
              <a:t>通过已挑选设施列表的形式，用户在浏览设施的同时可以将需要使用的设施进行挑选，最后根据已挑选设施列表和注意事项，所指定的数量，预约时间范围，人员信息来生成预约记录。生成预约记录后，用户在指定地点进行签到即可使用设施。</a:t>
            </a:r>
            <a:endParaRPr spc="5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52615" y="382905"/>
            <a:ext cx="4804410" cy="10064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pc="300" dirty="0">
                <a:solidFill>
                  <a:schemeClr val="bg1">
                    <a:lumMod val="9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   </a:t>
            </a:r>
            <a:r>
              <a:rPr lang="zh-CN" altLang="en-US" sz="2800" spc="3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+mn-ea"/>
              </a:rPr>
              <a:t>用户信息管理</a:t>
            </a:r>
            <a:endParaRPr lang="zh-CN" altLang="en-US" sz="2800" spc="300" dirty="0">
              <a:solidFill>
                <a:schemeClr val="bg1">
                  <a:lumMod val="9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endParaRPr lang="zh-CN" altLang="en-US" sz="2800"/>
          </a:p>
        </p:txBody>
      </p:sp>
      <p:sp>
        <p:nvSpPr>
          <p:cNvPr id="7" name="文本框 6"/>
          <p:cNvSpPr txBox="1"/>
          <p:nvPr/>
        </p:nvSpPr>
        <p:spPr>
          <a:xfrm>
            <a:off x="7134225" y="198564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bg1"/>
                </a:solidFill>
              </a:rPr>
              <a:t>   </a:t>
            </a:r>
            <a:r>
              <a:rPr lang="zh-CN" altLang="en-US" sz="2800">
                <a:solidFill>
                  <a:schemeClr val="tx1"/>
                </a:solidFill>
              </a:rPr>
              <a:t>浏览导航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952615" y="3557270"/>
            <a:ext cx="3694430" cy="6324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>
                <a:sym typeface="+mn-ea"/>
              </a:rPr>
              <a:t>预约和使用设施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69455" y="5116195"/>
            <a:ext cx="40640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ym typeface="+mn-ea"/>
              </a:rPr>
              <a:t>设施管理</a:t>
            </a:r>
            <a:endParaRPr lang="zh-CN" altLang="en-US" sz="2800" dirty="0">
              <a:solidFill>
                <a:schemeClr val="tx1"/>
              </a:solidFill>
            </a:endParaRPr>
          </a:p>
          <a:p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39053" y="107576"/>
            <a:ext cx="5193067" cy="14335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</a:rPr>
              <a:t>用户根据信誉分可划分为不同级别的用户，用户级别与设施的使用权限对应。管理员可以对用户的信息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  <a:cs typeface="+mn-ea"/>
              </a:rPr>
              <a:t>和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</a:rPr>
              <a:t>信誉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  <a:cs typeface="+mn-ea"/>
              </a:rPr>
              <a:t>分及权限进行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</a:rPr>
              <a:t>增删改查。</a:t>
            </a:r>
            <a:endParaRPr lang="zh-CN" altLang="en-US" sz="2000" dirty="0">
              <a:solidFill>
                <a:schemeClr val="bg1"/>
              </a:solidFill>
              <a:latin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5517814" y="663317"/>
            <a:ext cx="839609" cy="83960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5533054" y="2339916"/>
            <a:ext cx="839609" cy="83960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5517814" y="3693300"/>
            <a:ext cx="839609" cy="83960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533054" y="5277825"/>
            <a:ext cx="839609" cy="83960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/>
          <p:cNvGraphicFramePr/>
          <p:nvPr/>
        </p:nvGraphicFramePr>
        <p:xfrm>
          <a:off x="6850380" y="110490"/>
          <a:ext cx="5158740" cy="6361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669290" y="415290"/>
            <a:ext cx="440118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管理员</a:t>
            </a:r>
            <a:r>
              <a:rPr spc="5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可以显示</a:t>
            </a:r>
            <a:r>
              <a:rPr lang="zh-CN" spc="5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和增删改查</a:t>
            </a:r>
            <a:r>
              <a:rPr spc="5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当前设施的数量、有效期等信息，可以通过系统对库存进行实时监控</a:t>
            </a:r>
            <a:r>
              <a:rPr lang="zh-CN" spc="5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spc="5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762056" y="857363"/>
            <a:ext cx="1088441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2400" b="1" dirty="0" smtClean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5</a:t>
            </a:r>
            <a:endParaRPr lang="en-US" altLang="zh-CN" sz="2400" b="1" dirty="0" smtClean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62027" y="2472204"/>
            <a:ext cx="808888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2400" b="1" dirty="0" smtClean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6</a:t>
            </a:r>
            <a:endParaRPr lang="en-US" altLang="zh-CN" sz="2400" b="1" dirty="0" smtClean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762027" y="3845842"/>
            <a:ext cx="808888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2400" b="1" dirty="0" smtClean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7</a:t>
            </a:r>
            <a:endParaRPr lang="en-US" altLang="zh-CN" sz="2400" b="1" dirty="0" smtClean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762027" y="5355893"/>
            <a:ext cx="808888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2400" b="1" dirty="0" smtClean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8</a:t>
            </a:r>
            <a:endParaRPr lang="en-US" altLang="zh-CN" sz="2400" b="1" dirty="0" smtClean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53415" y="1757680"/>
            <a:ext cx="4401185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+mn-ea"/>
              </a:rPr>
              <a:t>管理员可以记录</a:t>
            </a:r>
            <a:r>
              <a:rPr lang="zh-CN" spc="500" dirty="0">
                <a:solidFill>
                  <a:schemeClr val="bg1"/>
                </a:solidFill>
                <a:latin typeface="+mn-ea"/>
              </a:rPr>
              <a:t>设施</a:t>
            </a:r>
            <a:r>
              <a:rPr spc="500" dirty="0">
                <a:solidFill>
                  <a:schemeClr val="bg1"/>
                </a:solidFill>
                <a:latin typeface="+mn-ea"/>
              </a:rPr>
              <a:t>的借出和归还情况，包括借出时间，借用人员，预计归还时间，归还时间等信息，防止设施被滥用或丢失</a:t>
            </a:r>
            <a:r>
              <a:rPr lang="zh-CN" spc="500" dirty="0">
                <a:solidFill>
                  <a:schemeClr val="bg1"/>
                </a:solidFill>
                <a:latin typeface="+mn-ea"/>
              </a:rPr>
              <a:t>。</a:t>
            </a:r>
            <a:endParaRPr lang="zh-CN" spc="5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97865" y="3693160"/>
            <a:ext cx="4401185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系统可以对库存情况进行监控，当某种设施库存数量低于设定值时，系统自动发出库存预警，提醒管理人员及时补充库存。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93420" y="5296535"/>
            <a:ext cx="4361815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pc="5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系统对设施的使用情况，库存情况，借用情况等进行统计，能够生成相关报表。</a:t>
            </a:r>
            <a:endParaRPr spc="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28180" y="86931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/>
                </a:solidFill>
              </a:rPr>
              <a:t>库存管理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28180" y="238887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/>
                </a:solidFill>
              </a:rPr>
              <a:t>设施借出归还管理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028180" y="390842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/>
                </a:solidFill>
              </a:rPr>
              <a:t>库存预警</a:t>
            </a:r>
            <a:endParaRPr lang="zh-CN" altLang="en-US" sz="2800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28180" y="5427980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/>
                </a:solidFill>
              </a:rPr>
              <a:t>报表统计功能</a:t>
            </a:r>
            <a:endParaRPr lang="zh-CN" altLang="en-US" sz="28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380386" y="2966890"/>
            <a:ext cx="494783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需求模型</a:t>
            </a:r>
            <a:endParaRPr lang="zh-CN" altLang="en-US" sz="5400" spc="3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758167" y="2233277"/>
            <a:ext cx="936000" cy="93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066167" y="2089277"/>
            <a:ext cx="2160000" cy="216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文本框 78"/>
          <p:cNvSpPr txBox="1"/>
          <p:nvPr/>
        </p:nvSpPr>
        <p:spPr>
          <a:xfrm>
            <a:off x="2682502" y="2238253"/>
            <a:ext cx="84024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3</a:t>
            </a:r>
            <a:endParaRPr lang="zh-CN" altLang="en-US" sz="115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850167" y="3837263"/>
            <a:ext cx="432000" cy="43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KSO_Shape"/>
          <p:cNvSpPr/>
          <p:nvPr/>
        </p:nvSpPr>
        <p:spPr bwMode="auto">
          <a:xfrm>
            <a:off x="697593" y="3541068"/>
            <a:ext cx="473310" cy="527855"/>
          </a:xfrm>
          <a:custGeom>
            <a:avLst/>
            <a:gdLst>
              <a:gd name="T0" fmla="*/ 1709661 w 2424113"/>
              <a:gd name="T1" fmla="*/ 1178878 h 2703513"/>
              <a:gd name="T2" fmla="*/ 1794476 w 2424113"/>
              <a:gd name="T3" fmla="*/ 1247141 h 2703513"/>
              <a:gd name="T4" fmla="*/ 1864996 w 2424113"/>
              <a:gd name="T5" fmla="*/ 1438593 h 2703513"/>
              <a:gd name="T6" fmla="*/ 1803052 w 2424113"/>
              <a:gd name="T7" fmla="*/ 1682751 h 2703513"/>
              <a:gd name="T8" fmla="*/ 1566715 w 2424113"/>
              <a:gd name="T9" fmla="*/ 1968501 h 2703513"/>
              <a:gd name="T10" fmla="*/ 1225550 w 2424113"/>
              <a:gd name="T11" fmla="*/ 2254251 h 2703513"/>
              <a:gd name="T12" fmla="*/ 1275740 w 2424113"/>
              <a:gd name="T13" fmla="*/ 2068514 h 2703513"/>
              <a:gd name="T14" fmla="*/ 1422816 w 2424113"/>
              <a:gd name="T15" fmla="*/ 1857376 h 2703513"/>
              <a:gd name="T16" fmla="*/ 1644541 w 2424113"/>
              <a:gd name="T17" fmla="*/ 1598931 h 2703513"/>
              <a:gd name="T18" fmla="*/ 1681707 w 2424113"/>
              <a:gd name="T19" fmla="*/ 1485583 h 2703513"/>
              <a:gd name="T20" fmla="*/ 1663918 w 2424113"/>
              <a:gd name="T21" fmla="*/ 1382078 h 2703513"/>
              <a:gd name="T22" fmla="*/ 1598481 w 2424113"/>
              <a:gd name="T23" fmla="*/ 1328421 h 2703513"/>
              <a:gd name="T24" fmla="*/ 1507630 w 2424113"/>
              <a:gd name="T25" fmla="*/ 1333183 h 2703513"/>
              <a:gd name="T26" fmla="*/ 1446640 w 2424113"/>
              <a:gd name="T27" fmla="*/ 1400176 h 2703513"/>
              <a:gd name="T28" fmla="*/ 1255410 w 2424113"/>
              <a:gd name="T29" fmla="*/ 1412241 h 2703513"/>
              <a:gd name="T30" fmla="*/ 1314812 w 2424113"/>
              <a:gd name="T31" fmla="*/ 1261746 h 2703513"/>
              <a:gd name="T32" fmla="*/ 1432028 w 2424113"/>
              <a:gd name="T33" fmla="*/ 1171893 h 2703513"/>
              <a:gd name="T34" fmla="*/ 794166 w 2424113"/>
              <a:gd name="T35" fmla="*/ 1458278 h 2703513"/>
              <a:gd name="T36" fmla="*/ 592061 w 2424113"/>
              <a:gd name="T37" fmla="*/ 1604328 h 2703513"/>
              <a:gd name="T38" fmla="*/ 662703 w 2424113"/>
              <a:gd name="T39" fmla="*/ 1366521 h 2703513"/>
              <a:gd name="T40" fmla="*/ 791315 w 2424113"/>
              <a:gd name="T41" fmla="*/ 1231266 h 2703513"/>
              <a:gd name="T42" fmla="*/ 113045 w 2424113"/>
              <a:gd name="T43" fmla="*/ 555625 h 2703513"/>
              <a:gd name="T44" fmla="*/ 382320 w 2424113"/>
              <a:gd name="T45" fmla="*/ 782186 h 2703513"/>
              <a:gd name="T46" fmla="*/ 442653 w 2424113"/>
              <a:gd name="T47" fmla="*/ 836446 h 2703513"/>
              <a:gd name="T48" fmla="*/ 773531 w 2424113"/>
              <a:gd name="T49" fmla="*/ 834225 h 2703513"/>
              <a:gd name="T50" fmla="*/ 831324 w 2424113"/>
              <a:gd name="T51" fmla="*/ 776474 h 2703513"/>
              <a:gd name="T52" fmla="*/ 1591837 w 2424113"/>
              <a:gd name="T53" fmla="*/ 719993 h 2703513"/>
              <a:gd name="T54" fmla="*/ 1617557 w 2424113"/>
              <a:gd name="T55" fmla="*/ 806936 h 2703513"/>
              <a:gd name="T56" fmla="*/ 1682336 w 2424113"/>
              <a:gd name="T57" fmla="*/ 853899 h 2703513"/>
              <a:gd name="T58" fmla="*/ 2012262 w 2424113"/>
              <a:gd name="T59" fmla="*/ 843427 h 2703513"/>
              <a:gd name="T60" fmla="*/ 2065291 w 2424113"/>
              <a:gd name="T61" fmla="*/ 779013 h 2703513"/>
              <a:gd name="T62" fmla="*/ 2328216 w 2424113"/>
              <a:gd name="T63" fmla="*/ 557212 h 2703513"/>
              <a:gd name="T64" fmla="*/ 2394582 w 2424113"/>
              <a:gd name="T65" fmla="*/ 600366 h 2703513"/>
              <a:gd name="T66" fmla="*/ 2424113 w 2424113"/>
              <a:gd name="T67" fmla="*/ 685406 h 2703513"/>
              <a:gd name="T68" fmla="*/ 2405061 w 2424113"/>
              <a:gd name="T69" fmla="*/ 2643224 h 2703513"/>
              <a:gd name="T70" fmla="*/ 2344728 w 2424113"/>
              <a:gd name="T71" fmla="*/ 2697167 h 2703513"/>
              <a:gd name="T72" fmla="*/ 73987 w 2424113"/>
              <a:gd name="T73" fmla="*/ 2695263 h 2703513"/>
              <a:gd name="T74" fmla="*/ 16512 w 2424113"/>
              <a:gd name="T75" fmla="*/ 2637512 h 2703513"/>
              <a:gd name="T76" fmla="*/ 635 w 2424113"/>
              <a:gd name="T77" fmla="*/ 678425 h 2703513"/>
              <a:gd name="T78" fmla="*/ 33024 w 2424113"/>
              <a:gd name="T79" fmla="*/ 595607 h 2703513"/>
              <a:gd name="T80" fmla="*/ 101296 w 2424113"/>
              <a:gd name="T81" fmla="*/ 556260 h 2703513"/>
              <a:gd name="T82" fmla="*/ 745446 w 2424113"/>
              <a:gd name="T83" fmla="*/ 24766 h 2703513"/>
              <a:gd name="T84" fmla="*/ 793109 w 2424113"/>
              <a:gd name="T85" fmla="*/ 94933 h 2703513"/>
              <a:gd name="T86" fmla="*/ 795016 w 2424113"/>
              <a:gd name="T87" fmla="*/ 702311 h 2703513"/>
              <a:gd name="T88" fmla="*/ 750212 w 2424113"/>
              <a:gd name="T89" fmla="*/ 775018 h 2703513"/>
              <a:gd name="T90" fmla="*/ 513484 w 2424113"/>
              <a:gd name="T91" fmla="*/ 798513 h 2703513"/>
              <a:gd name="T92" fmla="*/ 443259 w 2424113"/>
              <a:gd name="T93" fmla="*/ 762953 h 2703513"/>
              <a:gd name="T94" fmla="*/ 407671 w 2424113"/>
              <a:gd name="T95" fmla="*/ 682308 h 2703513"/>
              <a:gd name="T96" fmla="*/ 420063 w 2424113"/>
              <a:gd name="T97" fmla="*/ 76518 h 2703513"/>
              <a:gd name="T98" fmla="*/ 475353 w 2424113"/>
              <a:gd name="T99" fmla="*/ 15876 h 2703513"/>
              <a:gd name="T100" fmla="*/ 1939853 w 2424113"/>
              <a:gd name="T101" fmla="*/ 2859 h 2703513"/>
              <a:gd name="T102" fmla="*/ 2004357 w 2424113"/>
              <a:gd name="T103" fmla="*/ 49867 h 2703513"/>
              <a:gd name="T104" fmla="*/ 2030413 w 2424113"/>
              <a:gd name="T105" fmla="*/ 136897 h 2703513"/>
              <a:gd name="T106" fmla="*/ 2007853 w 2424113"/>
              <a:gd name="T107" fmla="*/ 738801 h 2703513"/>
              <a:gd name="T108" fmla="*/ 1945255 w 2424113"/>
              <a:gd name="T109" fmla="*/ 789621 h 2703513"/>
              <a:gd name="T110" fmla="*/ 1705666 w 2424113"/>
              <a:gd name="T111" fmla="*/ 783268 h 2703513"/>
              <a:gd name="T112" fmla="*/ 1650059 w 2424113"/>
              <a:gd name="T113" fmla="*/ 722284 h 2703513"/>
              <a:gd name="T114" fmla="*/ 1637984 w 2424113"/>
              <a:gd name="T115" fmla="*/ 116252 h 2703513"/>
              <a:gd name="T116" fmla="*/ 1673891 w 2424113"/>
              <a:gd name="T117" fmla="*/ 35574 h 2703513"/>
              <a:gd name="T118" fmla="*/ 1744115 w 2424113"/>
              <a:gd name="T119" fmla="*/ 318 h 2703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424113" h="2703513">
                <a:moveTo>
                  <a:pt x="1563221" y="1147763"/>
                </a:moveTo>
                <a:lnTo>
                  <a:pt x="1580692" y="1148081"/>
                </a:lnTo>
                <a:lnTo>
                  <a:pt x="1597528" y="1149351"/>
                </a:lnTo>
                <a:lnTo>
                  <a:pt x="1614046" y="1150938"/>
                </a:lnTo>
                <a:lnTo>
                  <a:pt x="1630246" y="1153478"/>
                </a:lnTo>
                <a:lnTo>
                  <a:pt x="1645494" y="1156336"/>
                </a:lnTo>
                <a:lnTo>
                  <a:pt x="1660424" y="1160146"/>
                </a:lnTo>
                <a:lnTo>
                  <a:pt x="1668048" y="1162368"/>
                </a:lnTo>
                <a:lnTo>
                  <a:pt x="1675354" y="1164591"/>
                </a:lnTo>
                <a:lnTo>
                  <a:pt x="1682342" y="1167448"/>
                </a:lnTo>
                <a:lnTo>
                  <a:pt x="1689013" y="1169988"/>
                </a:lnTo>
                <a:lnTo>
                  <a:pt x="1696002" y="1172528"/>
                </a:lnTo>
                <a:lnTo>
                  <a:pt x="1702990" y="1175703"/>
                </a:lnTo>
                <a:lnTo>
                  <a:pt x="1709661" y="1178878"/>
                </a:lnTo>
                <a:lnTo>
                  <a:pt x="1715696" y="1182053"/>
                </a:lnTo>
                <a:lnTo>
                  <a:pt x="1722367" y="1185863"/>
                </a:lnTo>
                <a:lnTo>
                  <a:pt x="1728720" y="1189356"/>
                </a:lnTo>
                <a:lnTo>
                  <a:pt x="1735073" y="1193483"/>
                </a:lnTo>
                <a:lnTo>
                  <a:pt x="1740791" y="1197293"/>
                </a:lnTo>
                <a:lnTo>
                  <a:pt x="1746827" y="1201738"/>
                </a:lnTo>
                <a:lnTo>
                  <a:pt x="1752862" y="1205866"/>
                </a:lnTo>
                <a:lnTo>
                  <a:pt x="1758263" y="1210628"/>
                </a:lnTo>
                <a:lnTo>
                  <a:pt x="1763980" y="1215073"/>
                </a:lnTo>
                <a:lnTo>
                  <a:pt x="1769063" y="1220153"/>
                </a:lnTo>
                <a:lnTo>
                  <a:pt x="1774463" y="1225233"/>
                </a:lnTo>
                <a:lnTo>
                  <a:pt x="1779863" y="1230313"/>
                </a:lnTo>
                <a:lnTo>
                  <a:pt x="1784946" y="1235711"/>
                </a:lnTo>
                <a:lnTo>
                  <a:pt x="1794476" y="1247141"/>
                </a:lnTo>
                <a:lnTo>
                  <a:pt x="1803688" y="1258571"/>
                </a:lnTo>
                <a:lnTo>
                  <a:pt x="1812264" y="1270318"/>
                </a:lnTo>
                <a:lnTo>
                  <a:pt x="1820206" y="1282383"/>
                </a:lnTo>
                <a:lnTo>
                  <a:pt x="1827512" y="1294766"/>
                </a:lnTo>
                <a:lnTo>
                  <a:pt x="1834183" y="1307783"/>
                </a:lnTo>
                <a:lnTo>
                  <a:pt x="1840218" y="1320801"/>
                </a:lnTo>
                <a:lnTo>
                  <a:pt x="1845301" y="1334453"/>
                </a:lnTo>
                <a:lnTo>
                  <a:pt x="1850066" y="1348106"/>
                </a:lnTo>
                <a:lnTo>
                  <a:pt x="1854195" y="1362393"/>
                </a:lnTo>
                <a:lnTo>
                  <a:pt x="1857372" y="1377316"/>
                </a:lnTo>
                <a:lnTo>
                  <a:pt x="1860548" y="1391921"/>
                </a:lnTo>
                <a:lnTo>
                  <a:pt x="1862772" y="1407161"/>
                </a:lnTo>
                <a:lnTo>
                  <a:pt x="1864043" y="1422718"/>
                </a:lnTo>
                <a:lnTo>
                  <a:pt x="1864996" y="1438593"/>
                </a:lnTo>
                <a:lnTo>
                  <a:pt x="1865313" y="1454468"/>
                </a:lnTo>
                <a:lnTo>
                  <a:pt x="1864996" y="1472883"/>
                </a:lnTo>
                <a:lnTo>
                  <a:pt x="1864043" y="1491616"/>
                </a:lnTo>
                <a:lnTo>
                  <a:pt x="1862137" y="1509396"/>
                </a:lnTo>
                <a:lnTo>
                  <a:pt x="1859913" y="1527493"/>
                </a:lnTo>
                <a:lnTo>
                  <a:pt x="1856419" y="1544956"/>
                </a:lnTo>
                <a:lnTo>
                  <a:pt x="1852607" y="1562418"/>
                </a:lnTo>
                <a:lnTo>
                  <a:pt x="1847842" y="1579563"/>
                </a:lnTo>
                <a:lnTo>
                  <a:pt x="1842442" y="1596073"/>
                </a:lnTo>
                <a:lnTo>
                  <a:pt x="1836089" y="1613218"/>
                </a:lnTo>
                <a:lnTo>
                  <a:pt x="1829100" y="1630046"/>
                </a:lnTo>
                <a:lnTo>
                  <a:pt x="1821159" y="1647508"/>
                </a:lnTo>
                <a:lnTo>
                  <a:pt x="1812582" y="1664971"/>
                </a:lnTo>
                <a:lnTo>
                  <a:pt x="1803052" y="1682751"/>
                </a:lnTo>
                <a:lnTo>
                  <a:pt x="1792570" y="1700531"/>
                </a:lnTo>
                <a:lnTo>
                  <a:pt x="1781452" y="1718628"/>
                </a:lnTo>
                <a:lnTo>
                  <a:pt x="1769063" y="1737361"/>
                </a:lnTo>
                <a:lnTo>
                  <a:pt x="1760168" y="1750061"/>
                </a:lnTo>
                <a:lnTo>
                  <a:pt x="1749368" y="1764348"/>
                </a:lnTo>
                <a:lnTo>
                  <a:pt x="1736979" y="1779906"/>
                </a:lnTo>
                <a:lnTo>
                  <a:pt x="1722685" y="1796733"/>
                </a:lnTo>
                <a:lnTo>
                  <a:pt x="1706802" y="1814831"/>
                </a:lnTo>
                <a:lnTo>
                  <a:pt x="1689648" y="1834833"/>
                </a:lnTo>
                <a:lnTo>
                  <a:pt x="1670589" y="1855471"/>
                </a:lnTo>
                <a:lnTo>
                  <a:pt x="1649624" y="1878013"/>
                </a:lnTo>
                <a:lnTo>
                  <a:pt x="1610234" y="1919606"/>
                </a:lnTo>
                <a:lnTo>
                  <a:pt x="1579103" y="1953896"/>
                </a:lnTo>
                <a:lnTo>
                  <a:pt x="1566715" y="1968501"/>
                </a:lnTo>
                <a:lnTo>
                  <a:pt x="1555597" y="1980566"/>
                </a:lnTo>
                <a:lnTo>
                  <a:pt x="1547020" y="1991044"/>
                </a:lnTo>
                <a:lnTo>
                  <a:pt x="1540349" y="1999616"/>
                </a:lnTo>
                <a:lnTo>
                  <a:pt x="1534631" y="2006919"/>
                </a:lnTo>
                <a:lnTo>
                  <a:pt x="1529231" y="2014539"/>
                </a:lnTo>
                <a:lnTo>
                  <a:pt x="1524466" y="2021841"/>
                </a:lnTo>
                <a:lnTo>
                  <a:pt x="1519384" y="2029461"/>
                </a:lnTo>
                <a:lnTo>
                  <a:pt x="1514937" y="2036764"/>
                </a:lnTo>
                <a:lnTo>
                  <a:pt x="1510489" y="2043749"/>
                </a:lnTo>
                <a:lnTo>
                  <a:pt x="1506677" y="2051051"/>
                </a:lnTo>
                <a:lnTo>
                  <a:pt x="1502866" y="2058036"/>
                </a:lnTo>
                <a:lnTo>
                  <a:pt x="1865313" y="2058036"/>
                </a:lnTo>
                <a:lnTo>
                  <a:pt x="1865313" y="2254251"/>
                </a:lnTo>
                <a:lnTo>
                  <a:pt x="1225550" y="2254251"/>
                </a:lnTo>
                <a:lnTo>
                  <a:pt x="1226821" y="2240599"/>
                </a:lnTo>
                <a:lnTo>
                  <a:pt x="1228727" y="2226629"/>
                </a:lnTo>
                <a:lnTo>
                  <a:pt x="1230633" y="2213294"/>
                </a:lnTo>
                <a:lnTo>
                  <a:pt x="1233492" y="2199641"/>
                </a:lnTo>
                <a:lnTo>
                  <a:pt x="1236033" y="2186306"/>
                </a:lnTo>
                <a:lnTo>
                  <a:pt x="1238892" y="2172654"/>
                </a:lnTo>
                <a:lnTo>
                  <a:pt x="1242704" y="2159319"/>
                </a:lnTo>
                <a:lnTo>
                  <a:pt x="1246198" y="2145984"/>
                </a:lnTo>
                <a:lnTo>
                  <a:pt x="1250328" y="2132966"/>
                </a:lnTo>
                <a:lnTo>
                  <a:pt x="1254775" y="2119949"/>
                </a:lnTo>
                <a:lnTo>
                  <a:pt x="1259540" y="2106931"/>
                </a:lnTo>
                <a:lnTo>
                  <a:pt x="1264305" y="2093914"/>
                </a:lnTo>
                <a:lnTo>
                  <a:pt x="1270022" y="2081531"/>
                </a:lnTo>
                <a:lnTo>
                  <a:pt x="1275740" y="2068514"/>
                </a:lnTo>
                <a:lnTo>
                  <a:pt x="1281458" y="2056131"/>
                </a:lnTo>
                <a:lnTo>
                  <a:pt x="1287811" y="2043431"/>
                </a:lnTo>
                <a:lnTo>
                  <a:pt x="1294800" y="2030731"/>
                </a:lnTo>
                <a:lnTo>
                  <a:pt x="1302741" y="2017396"/>
                </a:lnTo>
                <a:lnTo>
                  <a:pt x="1311000" y="2004061"/>
                </a:lnTo>
                <a:lnTo>
                  <a:pt x="1320212" y="1989456"/>
                </a:lnTo>
                <a:lnTo>
                  <a:pt x="1330377" y="1975169"/>
                </a:lnTo>
                <a:lnTo>
                  <a:pt x="1341178" y="1959611"/>
                </a:lnTo>
                <a:lnTo>
                  <a:pt x="1352613" y="1944054"/>
                </a:lnTo>
                <a:lnTo>
                  <a:pt x="1365320" y="1927544"/>
                </a:lnTo>
                <a:lnTo>
                  <a:pt x="1378344" y="1910716"/>
                </a:lnTo>
                <a:lnTo>
                  <a:pt x="1392638" y="1893571"/>
                </a:lnTo>
                <a:lnTo>
                  <a:pt x="1407251" y="1875791"/>
                </a:lnTo>
                <a:lnTo>
                  <a:pt x="1422816" y="1857376"/>
                </a:lnTo>
                <a:lnTo>
                  <a:pt x="1439334" y="1838643"/>
                </a:lnTo>
                <a:lnTo>
                  <a:pt x="1456488" y="1819593"/>
                </a:lnTo>
                <a:lnTo>
                  <a:pt x="1474276" y="1799908"/>
                </a:lnTo>
                <a:lnTo>
                  <a:pt x="1493018" y="1779271"/>
                </a:lnTo>
                <a:lnTo>
                  <a:pt x="1522560" y="1747521"/>
                </a:lnTo>
                <a:lnTo>
                  <a:pt x="1548926" y="1717993"/>
                </a:lnTo>
                <a:lnTo>
                  <a:pt x="1572433" y="1691641"/>
                </a:lnTo>
                <a:lnTo>
                  <a:pt x="1592445" y="1667828"/>
                </a:lnTo>
                <a:lnTo>
                  <a:pt x="1609916" y="1646556"/>
                </a:lnTo>
                <a:lnTo>
                  <a:pt x="1624529" y="1627823"/>
                </a:lnTo>
                <a:lnTo>
                  <a:pt x="1630882" y="1619568"/>
                </a:lnTo>
                <a:lnTo>
                  <a:pt x="1635964" y="1611948"/>
                </a:lnTo>
                <a:lnTo>
                  <a:pt x="1640729" y="1604963"/>
                </a:lnTo>
                <a:lnTo>
                  <a:pt x="1644541" y="1598931"/>
                </a:lnTo>
                <a:lnTo>
                  <a:pt x="1649306" y="1590676"/>
                </a:lnTo>
                <a:lnTo>
                  <a:pt x="1653435" y="1582738"/>
                </a:lnTo>
                <a:lnTo>
                  <a:pt x="1657565" y="1574483"/>
                </a:lnTo>
                <a:lnTo>
                  <a:pt x="1661059" y="1566228"/>
                </a:lnTo>
                <a:lnTo>
                  <a:pt x="1664553" y="1557973"/>
                </a:lnTo>
                <a:lnTo>
                  <a:pt x="1667412" y="1550036"/>
                </a:lnTo>
                <a:lnTo>
                  <a:pt x="1670271" y="1541781"/>
                </a:lnTo>
                <a:lnTo>
                  <a:pt x="1673130" y="1533843"/>
                </a:lnTo>
                <a:lnTo>
                  <a:pt x="1675036" y="1525588"/>
                </a:lnTo>
                <a:lnTo>
                  <a:pt x="1676942" y="1517968"/>
                </a:lnTo>
                <a:lnTo>
                  <a:pt x="1678530" y="1509713"/>
                </a:lnTo>
                <a:lnTo>
                  <a:pt x="1679801" y="1501776"/>
                </a:lnTo>
                <a:lnTo>
                  <a:pt x="1680754" y="1493838"/>
                </a:lnTo>
                <a:lnTo>
                  <a:pt x="1681707" y="1485583"/>
                </a:lnTo>
                <a:lnTo>
                  <a:pt x="1682342" y="1477646"/>
                </a:lnTo>
                <a:lnTo>
                  <a:pt x="1682342" y="1469708"/>
                </a:lnTo>
                <a:lnTo>
                  <a:pt x="1682342" y="1460818"/>
                </a:lnTo>
                <a:lnTo>
                  <a:pt x="1682025" y="1452563"/>
                </a:lnTo>
                <a:lnTo>
                  <a:pt x="1681389" y="1444308"/>
                </a:lnTo>
                <a:lnTo>
                  <a:pt x="1680119" y="1436371"/>
                </a:lnTo>
                <a:lnTo>
                  <a:pt x="1678848" y="1428433"/>
                </a:lnTo>
                <a:lnTo>
                  <a:pt x="1677577" y="1421448"/>
                </a:lnTo>
                <a:lnTo>
                  <a:pt x="1675989" y="1414146"/>
                </a:lnTo>
                <a:lnTo>
                  <a:pt x="1674083" y="1407161"/>
                </a:lnTo>
                <a:lnTo>
                  <a:pt x="1671860" y="1400493"/>
                </a:lnTo>
                <a:lnTo>
                  <a:pt x="1669318" y="1393826"/>
                </a:lnTo>
                <a:lnTo>
                  <a:pt x="1666777" y="1388111"/>
                </a:lnTo>
                <a:lnTo>
                  <a:pt x="1663918" y="1382078"/>
                </a:lnTo>
                <a:lnTo>
                  <a:pt x="1660424" y="1376363"/>
                </a:lnTo>
                <a:lnTo>
                  <a:pt x="1657247" y="1370966"/>
                </a:lnTo>
                <a:lnTo>
                  <a:pt x="1653435" y="1365886"/>
                </a:lnTo>
                <a:lnTo>
                  <a:pt x="1649624" y="1361123"/>
                </a:lnTo>
                <a:lnTo>
                  <a:pt x="1645176" y="1356361"/>
                </a:lnTo>
                <a:lnTo>
                  <a:pt x="1640729" y="1352233"/>
                </a:lnTo>
                <a:lnTo>
                  <a:pt x="1635964" y="1348106"/>
                </a:lnTo>
                <a:lnTo>
                  <a:pt x="1631517" y="1344296"/>
                </a:lnTo>
                <a:lnTo>
                  <a:pt x="1626434" y="1340803"/>
                </a:lnTo>
                <a:lnTo>
                  <a:pt x="1621352" y="1337946"/>
                </a:lnTo>
                <a:lnTo>
                  <a:pt x="1615952" y="1335088"/>
                </a:lnTo>
                <a:lnTo>
                  <a:pt x="1610234" y="1332231"/>
                </a:lnTo>
                <a:lnTo>
                  <a:pt x="1604516" y="1330326"/>
                </a:lnTo>
                <a:lnTo>
                  <a:pt x="1598481" y="1328421"/>
                </a:lnTo>
                <a:lnTo>
                  <a:pt x="1592445" y="1326833"/>
                </a:lnTo>
                <a:lnTo>
                  <a:pt x="1586092" y="1325563"/>
                </a:lnTo>
                <a:lnTo>
                  <a:pt x="1579739" y="1324611"/>
                </a:lnTo>
                <a:lnTo>
                  <a:pt x="1572750" y="1323341"/>
                </a:lnTo>
                <a:lnTo>
                  <a:pt x="1565762" y="1323023"/>
                </a:lnTo>
                <a:lnTo>
                  <a:pt x="1558773" y="1323023"/>
                </a:lnTo>
                <a:lnTo>
                  <a:pt x="1551785" y="1323023"/>
                </a:lnTo>
                <a:lnTo>
                  <a:pt x="1544796" y="1323658"/>
                </a:lnTo>
                <a:lnTo>
                  <a:pt x="1538126" y="1324611"/>
                </a:lnTo>
                <a:lnTo>
                  <a:pt x="1531772" y="1325563"/>
                </a:lnTo>
                <a:lnTo>
                  <a:pt x="1525419" y="1326833"/>
                </a:lnTo>
                <a:lnTo>
                  <a:pt x="1519066" y="1328738"/>
                </a:lnTo>
                <a:lnTo>
                  <a:pt x="1513031" y="1330643"/>
                </a:lnTo>
                <a:lnTo>
                  <a:pt x="1507630" y="1333183"/>
                </a:lnTo>
                <a:lnTo>
                  <a:pt x="1501913" y="1335723"/>
                </a:lnTo>
                <a:lnTo>
                  <a:pt x="1496512" y="1338581"/>
                </a:lnTo>
                <a:lnTo>
                  <a:pt x="1491112" y="1342073"/>
                </a:lnTo>
                <a:lnTo>
                  <a:pt x="1486030" y="1345566"/>
                </a:lnTo>
                <a:lnTo>
                  <a:pt x="1481265" y="1349058"/>
                </a:lnTo>
                <a:lnTo>
                  <a:pt x="1476500" y="1353503"/>
                </a:lnTo>
                <a:lnTo>
                  <a:pt x="1472370" y="1357948"/>
                </a:lnTo>
                <a:lnTo>
                  <a:pt x="1467606" y="1363028"/>
                </a:lnTo>
                <a:lnTo>
                  <a:pt x="1463794" y="1367791"/>
                </a:lnTo>
                <a:lnTo>
                  <a:pt x="1459664" y="1373506"/>
                </a:lnTo>
                <a:lnTo>
                  <a:pt x="1456170" y="1379538"/>
                </a:lnTo>
                <a:lnTo>
                  <a:pt x="1452993" y="1386206"/>
                </a:lnTo>
                <a:lnTo>
                  <a:pt x="1449499" y="1392873"/>
                </a:lnTo>
                <a:lnTo>
                  <a:pt x="1446640" y="1400176"/>
                </a:lnTo>
                <a:lnTo>
                  <a:pt x="1443781" y="1407796"/>
                </a:lnTo>
                <a:lnTo>
                  <a:pt x="1441240" y="1415733"/>
                </a:lnTo>
                <a:lnTo>
                  <a:pt x="1439016" y="1424306"/>
                </a:lnTo>
                <a:lnTo>
                  <a:pt x="1436793" y="1433196"/>
                </a:lnTo>
                <a:lnTo>
                  <a:pt x="1435204" y="1442403"/>
                </a:lnTo>
                <a:lnTo>
                  <a:pt x="1432981" y="1452246"/>
                </a:lnTo>
                <a:lnTo>
                  <a:pt x="1431710" y="1462406"/>
                </a:lnTo>
                <a:lnTo>
                  <a:pt x="1430440" y="1472883"/>
                </a:lnTo>
                <a:lnTo>
                  <a:pt x="1429487" y="1483996"/>
                </a:lnTo>
                <a:lnTo>
                  <a:pt x="1428851" y="1495108"/>
                </a:lnTo>
                <a:lnTo>
                  <a:pt x="1246833" y="1474153"/>
                </a:lnTo>
                <a:lnTo>
                  <a:pt x="1249375" y="1452563"/>
                </a:lnTo>
                <a:lnTo>
                  <a:pt x="1252234" y="1432243"/>
                </a:lnTo>
                <a:lnTo>
                  <a:pt x="1255410" y="1412241"/>
                </a:lnTo>
                <a:lnTo>
                  <a:pt x="1259540" y="1392873"/>
                </a:lnTo>
                <a:lnTo>
                  <a:pt x="1263669" y="1374776"/>
                </a:lnTo>
                <a:lnTo>
                  <a:pt x="1269069" y="1356996"/>
                </a:lnTo>
                <a:lnTo>
                  <a:pt x="1274470" y="1340168"/>
                </a:lnTo>
                <a:lnTo>
                  <a:pt x="1280505" y="1324611"/>
                </a:lnTo>
                <a:lnTo>
                  <a:pt x="1283682" y="1316673"/>
                </a:lnTo>
                <a:lnTo>
                  <a:pt x="1287176" y="1309053"/>
                </a:lnTo>
                <a:lnTo>
                  <a:pt x="1290670" y="1301751"/>
                </a:lnTo>
                <a:lnTo>
                  <a:pt x="1294482" y="1294448"/>
                </a:lnTo>
                <a:lnTo>
                  <a:pt x="1298294" y="1287463"/>
                </a:lnTo>
                <a:lnTo>
                  <a:pt x="1302423" y="1281113"/>
                </a:lnTo>
                <a:lnTo>
                  <a:pt x="1306235" y="1274446"/>
                </a:lnTo>
                <a:lnTo>
                  <a:pt x="1310683" y="1267778"/>
                </a:lnTo>
                <a:lnTo>
                  <a:pt x="1314812" y="1261746"/>
                </a:lnTo>
                <a:lnTo>
                  <a:pt x="1318942" y="1255713"/>
                </a:lnTo>
                <a:lnTo>
                  <a:pt x="1323707" y="1249998"/>
                </a:lnTo>
                <a:lnTo>
                  <a:pt x="1328789" y="1244283"/>
                </a:lnTo>
                <a:lnTo>
                  <a:pt x="1333554" y="1238886"/>
                </a:lnTo>
                <a:lnTo>
                  <a:pt x="1338636" y="1233806"/>
                </a:lnTo>
                <a:lnTo>
                  <a:pt x="1343719" y="1228726"/>
                </a:lnTo>
                <a:lnTo>
                  <a:pt x="1349119" y="1223963"/>
                </a:lnTo>
                <a:lnTo>
                  <a:pt x="1359920" y="1214756"/>
                </a:lnTo>
                <a:lnTo>
                  <a:pt x="1371038" y="1206183"/>
                </a:lnTo>
                <a:lnTo>
                  <a:pt x="1382791" y="1197928"/>
                </a:lnTo>
                <a:lnTo>
                  <a:pt x="1394544" y="1190626"/>
                </a:lnTo>
                <a:lnTo>
                  <a:pt x="1406615" y="1183958"/>
                </a:lnTo>
                <a:lnTo>
                  <a:pt x="1419322" y="1177608"/>
                </a:lnTo>
                <a:lnTo>
                  <a:pt x="1432028" y="1171893"/>
                </a:lnTo>
                <a:lnTo>
                  <a:pt x="1445370" y="1167131"/>
                </a:lnTo>
                <a:lnTo>
                  <a:pt x="1459029" y="1162368"/>
                </a:lnTo>
                <a:lnTo>
                  <a:pt x="1473006" y="1158558"/>
                </a:lnTo>
                <a:lnTo>
                  <a:pt x="1487300" y="1155066"/>
                </a:lnTo>
                <a:lnTo>
                  <a:pt x="1501595" y="1152526"/>
                </a:lnTo>
                <a:lnTo>
                  <a:pt x="1516525" y="1150621"/>
                </a:lnTo>
                <a:lnTo>
                  <a:pt x="1532090" y="1149351"/>
                </a:lnTo>
                <a:lnTo>
                  <a:pt x="1547338" y="1148081"/>
                </a:lnTo>
                <a:lnTo>
                  <a:pt x="1563221" y="1147763"/>
                </a:lnTo>
                <a:close/>
                <a:moveTo>
                  <a:pt x="828378" y="1147763"/>
                </a:moveTo>
                <a:lnTo>
                  <a:pt x="976313" y="1147763"/>
                </a:lnTo>
                <a:lnTo>
                  <a:pt x="976313" y="2254251"/>
                </a:lnTo>
                <a:lnTo>
                  <a:pt x="794166" y="2254251"/>
                </a:lnTo>
                <a:lnTo>
                  <a:pt x="794166" y="1458278"/>
                </a:lnTo>
                <a:lnTo>
                  <a:pt x="781178" y="1471613"/>
                </a:lnTo>
                <a:lnTo>
                  <a:pt x="768507" y="1484631"/>
                </a:lnTo>
                <a:lnTo>
                  <a:pt x="755519" y="1497013"/>
                </a:lnTo>
                <a:lnTo>
                  <a:pt x="741897" y="1509078"/>
                </a:lnTo>
                <a:lnTo>
                  <a:pt x="727959" y="1520508"/>
                </a:lnTo>
                <a:lnTo>
                  <a:pt x="714338" y="1531621"/>
                </a:lnTo>
                <a:lnTo>
                  <a:pt x="699766" y="1542098"/>
                </a:lnTo>
                <a:lnTo>
                  <a:pt x="685511" y="1552258"/>
                </a:lnTo>
                <a:lnTo>
                  <a:pt x="670622" y="1562418"/>
                </a:lnTo>
                <a:lnTo>
                  <a:pt x="655417" y="1571626"/>
                </a:lnTo>
                <a:lnTo>
                  <a:pt x="639895" y="1580516"/>
                </a:lnTo>
                <a:lnTo>
                  <a:pt x="624373" y="1589088"/>
                </a:lnTo>
                <a:lnTo>
                  <a:pt x="608534" y="1597026"/>
                </a:lnTo>
                <a:lnTo>
                  <a:pt x="592061" y="1604328"/>
                </a:lnTo>
                <a:lnTo>
                  <a:pt x="575589" y="1611631"/>
                </a:lnTo>
                <a:lnTo>
                  <a:pt x="558800" y="1618298"/>
                </a:lnTo>
                <a:lnTo>
                  <a:pt x="558800" y="1426846"/>
                </a:lnTo>
                <a:lnTo>
                  <a:pt x="567670" y="1423353"/>
                </a:lnTo>
                <a:lnTo>
                  <a:pt x="576856" y="1419226"/>
                </a:lnTo>
                <a:lnTo>
                  <a:pt x="586043" y="1415098"/>
                </a:lnTo>
                <a:lnTo>
                  <a:pt x="595229" y="1410018"/>
                </a:lnTo>
                <a:lnTo>
                  <a:pt x="604416" y="1405256"/>
                </a:lnTo>
                <a:lnTo>
                  <a:pt x="613919" y="1399541"/>
                </a:lnTo>
                <a:lnTo>
                  <a:pt x="623739" y="1393508"/>
                </a:lnTo>
                <a:lnTo>
                  <a:pt x="633243" y="1387793"/>
                </a:lnTo>
                <a:lnTo>
                  <a:pt x="643063" y="1381126"/>
                </a:lnTo>
                <a:lnTo>
                  <a:pt x="652883" y="1373823"/>
                </a:lnTo>
                <a:lnTo>
                  <a:pt x="662703" y="1366521"/>
                </a:lnTo>
                <a:lnTo>
                  <a:pt x="672523" y="1358583"/>
                </a:lnTo>
                <a:lnTo>
                  <a:pt x="682660" y="1350963"/>
                </a:lnTo>
                <a:lnTo>
                  <a:pt x="692797" y="1342391"/>
                </a:lnTo>
                <a:lnTo>
                  <a:pt x="703567" y="1333501"/>
                </a:lnTo>
                <a:lnTo>
                  <a:pt x="713704" y="1323976"/>
                </a:lnTo>
                <a:lnTo>
                  <a:pt x="723841" y="1314451"/>
                </a:lnTo>
                <a:lnTo>
                  <a:pt x="733661" y="1304608"/>
                </a:lnTo>
                <a:lnTo>
                  <a:pt x="743164" y="1294766"/>
                </a:lnTo>
                <a:lnTo>
                  <a:pt x="752034" y="1284923"/>
                </a:lnTo>
                <a:lnTo>
                  <a:pt x="760904" y="1274446"/>
                </a:lnTo>
                <a:lnTo>
                  <a:pt x="769140" y="1263968"/>
                </a:lnTo>
                <a:lnTo>
                  <a:pt x="776743" y="1253173"/>
                </a:lnTo>
                <a:lnTo>
                  <a:pt x="784345" y="1242378"/>
                </a:lnTo>
                <a:lnTo>
                  <a:pt x="791315" y="1231266"/>
                </a:lnTo>
                <a:lnTo>
                  <a:pt x="797650" y="1219836"/>
                </a:lnTo>
                <a:lnTo>
                  <a:pt x="803669" y="1208406"/>
                </a:lnTo>
                <a:lnTo>
                  <a:pt x="809688" y="1196658"/>
                </a:lnTo>
                <a:lnTo>
                  <a:pt x="814756" y="1184911"/>
                </a:lnTo>
                <a:lnTo>
                  <a:pt x="819825" y="1172528"/>
                </a:lnTo>
                <a:lnTo>
                  <a:pt x="824259" y="1160463"/>
                </a:lnTo>
                <a:lnTo>
                  <a:pt x="828378" y="1147763"/>
                </a:lnTo>
                <a:close/>
                <a:moveTo>
                  <a:pt x="181634" y="1037623"/>
                </a:moveTo>
                <a:lnTo>
                  <a:pt x="181634" y="2421740"/>
                </a:lnTo>
                <a:lnTo>
                  <a:pt x="2242479" y="2421740"/>
                </a:lnTo>
                <a:lnTo>
                  <a:pt x="2242479" y="1037623"/>
                </a:lnTo>
                <a:lnTo>
                  <a:pt x="181634" y="1037623"/>
                </a:lnTo>
                <a:close/>
                <a:moveTo>
                  <a:pt x="107329" y="555625"/>
                </a:moveTo>
                <a:lnTo>
                  <a:pt x="113045" y="555625"/>
                </a:lnTo>
                <a:lnTo>
                  <a:pt x="362950" y="555625"/>
                </a:lnTo>
                <a:lnTo>
                  <a:pt x="362950" y="705714"/>
                </a:lnTo>
                <a:lnTo>
                  <a:pt x="363267" y="712695"/>
                </a:lnTo>
                <a:lnTo>
                  <a:pt x="363585" y="719676"/>
                </a:lnTo>
                <a:lnTo>
                  <a:pt x="364220" y="726339"/>
                </a:lnTo>
                <a:lnTo>
                  <a:pt x="365173" y="733003"/>
                </a:lnTo>
                <a:lnTo>
                  <a:pt x="366443" y="739666"/>
                </a:lnTo>
                <a:lnTo>
                  <a:pt x="368348" y="746330"/>
                </a:lnTo>
                <a:lnTo>
                  <a:pt x="369936" y="752676"/>
                </a:lnTo>
                <a:lnTo>
                  <a:pt x="371841" y="758705"/>
                </a:lnTo>
                <a:lnTo>
                  <a:pt x="374064" y="765051"/>
                </a:lnTo>
                <a:lnTo>
                  <a:pt x="376922" y="771080"/>
                </a:lnTo>
                <a:lnTo>
                  <a:pt x="379462" y="776474"/>
                </a:lnTo>
                <a:lnTo>
                  <a:pt x="382320" y="782186"/>
                </a:lnTo>
                <a:lnTo>
                  <a:pt x="385495" y="787263"/>
                </a:lnTo>
                <a:lnTo>
                  <a:pt x="388988" y="792657"/>
                </a:lnTo>
                <a:lnTo>
                  <a:pt x="392164" y="797734"/>
                </a:lnTo>
                <a:lnTo>
                  <a:pt x="396292" y="802494"/>
                </a:lnTo>
                <a:lnTo>
                  <a:pt x="400102" y="806936"/>
                </a:lnTo>
                <a:lnTo>
                  <a:pt x="404230" y="811061"/>
                </a:lnTo>
                <a:lnTo>
                  <a:pt x="408358" y="815504"/>
                </a:lnTo>
                <a:lnTo>
                  <a:pt x="413121" y="818994"/>
                </a:lnTo>
                <a:lnTo>
                  <a:pt x="417567" y="822485"/>
                </a:lnTo>
                <a:lnTo>
                  <a:pt x="422330" y="825975"/>
                </a:lnTo>
                <a:lnTo>
                  <a:pt x="427093" y="828831"/>
                </a:lnTo>
                <a:lnTo>
                  <a:pt x="432174" y="831687"/>
                </a:lnTo>
                <a:lnTo>
                  <a:pt x="437572" y="834225"/>
                </a:lnTo>
                <a:lnTo>
                  <a:pt x="442653" y="836446"/>
                </a:lnTo>
                <a:lnTo>
                  <a:pt x="448051" y="838033"/>
                </a:lnTo>
                <a:lnTo>
                  <a:pt x="453449" y="839620"/>
                </a:lnTo>
                <a:lnTo>
                  <a:pt x="458847" y="841206"/>
                </a:lnTo>
                <a:lnTo>
                  <a:pt x="464881" y="841841"/>
                </a:lnTo>
                <a:lnTo>
                  <a:pt x="470279" y="842475"/>
                </a:lnTo>
                <a:lnTo>
                  <a:pt x="476312" y="842475"/>
                </a:lnTo>
                <a:lnTo>
                  <a:pt x="734474" y="842475"/>
                </a:lnTo>
                <a:lnTo>
                  <a:pt x="740189" y="842475"/>
                </a:lnTo>
                <a:lnTo>
                  <a:pt x="745905" y="841841"/>
                </a:lnTo>
                <a:lnTo>
                  <a:pt x="751621" y="841206"/>
                </a:lnTo>
                <a:lnTo>
                  <a:pt x="757337" y="839620"/>
                </a:lnTo>
                <a:lnTo>
                  <a:pt x="762735" y="838033"/>
                </a:lnTo>
                <a:lnTo>
                  <a:pt x="768133" y="836446"/>
                </a:lnTo>
                <a:lnTo>
                  <a:pt x="773531" y="834225"/>
                </a:lnTo>
                <a:lnTo>
                  <a:pt x="778612" y="831687"/>
                </a:lnTo>
                <a:lnTo>
                  <a:pt x="783693" y="828831"/>
                </a:lnTo>
                <a:lnTo>
                  <a:pt x="788456" y="825975"/>
                </a:lnTo>
                <a:lnTo>
                  <a:pt x="793219" y="822485"/>
                </a:lnTo>
                <a:lnTo>
                  <a:pt x="797664" y="818994"/>
                </a:lnTo>
                <a:lnTo>
                  <a:pt x="802110" y="815504"/>
                </a:lnTo>
                <a:lnTo>
                  <a:pt x="806238" y="811061"/>
                </a:lnTo>
                <a:lnTo>
                  <a:pt x="810684" y="806936"/>
                </a:lnTo>
                <a:lnTo>
                  <a:pt x="814494" y="802494"/>
                </a:lnTo>
                <a:lnTo>
                  <a:pt x="818305" y="797734"/>
                </a:lnTo>
                <a:lnTo>
                  <a:pt x="821798" y="792657"/>
                </a:lnTo>
                <a:lnTo>
                  <a:pt x="824973" y="787263"/>
                </a:lnTo>
                <a:lnTo>
                  <a:pt x="828466" y="782186"/>
                </a:lnTo>
                <a:lnTo>
                  <a:pt x="831324" y="776474"/>
                </a:lnTo>
                <a:lnTo>
                  <a:pt x="833864" y="771080"/>
                </a:lnTo>
                <a:lnTo>
                  <a:pt x="836405" y="765051"/>
                </a:lnTo>
                <a:lnTo>
                  <a:pt x="838627" y="758705"/>
                </a:lnTo>
                <a:lnTo>
                  <a:pt x="840533" y="752676"/>
                </a:lnTo>
                <a:lnTo>
                  <a:pt x="842438" y="746330"/>
                </a:lnTo>
                <a:lnTo>
                  <a:pt x="844343" y="739666"/>
                </a:lnTo>
                <a:lnTo>
                  <a:pt x="845296" y="733003"/>
                </a:lnTo>
                <a:lnTo>
                  <a:pt x="846248" y="726339"/>
                </a:lnTo>
                <a:lnTo>
                  <a:pt x="847201" y="719676"/>
                </a:lnTo>
                <a:lnTo>
                  <a:pt x="847518" y="712695"/>
                </a:lnTo>
                <a:lnTo>
                  <a:pt x="847518" y="705714"/>
                </a:lnTo>
                <a:lnTo>
                  <a:pt x="847518" y="555625"/>
                </a:lnTo>
                <a:lnTo>
                  <a:pt x="1591837" y="555625"/>
                </a:lnTo>
                <a:lnTo>
                  <a:pt x="1591837" y="719993"/>
                </a:lnTo>
                <a:lnTo>
                  <a:pt x="1591837" y="727291"/>
                </a:lnTo>
                <a:lnTo>
                  <a:pt x="1592472" y="733955"/>
                </a:lnTo>
                <a:lnTo>
                  <a:pt x="1593424" y="740618"/>
                </a:lnTo>
                <a:lnTo>
                  <a:pt x="1594377" y="747599"/>
                </a:lnTo>
                <a:lnTo>
                  <a:pt x="1595647" y="754263"/>
                </a:lnTo>
                <a:lnTo>
                  <a:pt x="1596917" y="760609"/>
                </a:lnTo>
                <a:lnTo>
                  <a:pt x="1598822" y="766955"/>
                </a:lnTo>
                <a:lnTo>
                  <a:pt x="1600728" y="773301"/>
                </a:lnTo>
                <a:lnTo>
                  <a:pt x="1603268" y="779013"/>
                </a:lnTo>
                <a:lnTo>
                  <a:pt x="1605491" y="785042"/>
                </a:lnTo>
                <a:lnTo>
                  <a:pt x="1608349" y="791071"/>
                </a:lnTo>
                <a:lnTo>
                  <a:pt x="1611207" y="796148"/>
                </a:lnTo>
                <a:lnTo>
                  <a:pt x="1614382" y="801859"/>
                </a:lnTo>
                <a:lnTo>
                  <a:pt x="1617557" y="806936"/>
                </a:lnTo>
                <a:lnTo>
                  <a:pt x="1621368" y="811696"/>
                </a:lnTo>
                <a:lnTo>
                  <a:pt x="1624861" y="816773"/>
                </a:lnTo>
                <a:lnTo>
                  <a:pt x="1628989" y="821215"/>
                </a:lnTo>
                <a:lnTo>
                  <a:pt x="1633117" y="825658"/>
                </a:lnTo>
                <a:lnTo>
                  <a:pt x="1637563" y="829466"/>
                </a:lnTo>
                <a:lnTo>
                  <a:pt x="1641691" y="833591"/>
                </a:lnTo>
                <a:lnTo>
                  <a:pt x="1646454" y="836764"/>
                </a:lnTo>
                <a:lnTo>
                  <a:pt x="1651217" y="839937"/>
                </a:lnTo>
                <a:lnTo>
                  <a:pt x="1655980" y="843427"/>
                </a:lnTo>
                <a:lnTo>
                  <a:pt x="1661061" y="845966"/>
                </a:lnTo>
                <a:lnTo>
                  <a:pt x="1666141" y="848187"/>
                </a:lnTo>
                <a:lnTo>
                  <a:pt x="1671222" y="850726"/>
                </a:lnTo>
                <a:lnTo>
                  <a:pt x="1676620" y="852629"/>
                </a:lnTo>
                <a:lnTo>
                  <a:pt x="1682336" y="853899"/>
                </a:lnTo>
                <a:lnTo>
                  <a:pt x="1687734" y="855168"/>
                </a:lnTo>
                <a:lnTo>
                  <a:pt x="1693450" y="855803"/>
                </a:lnTo>
                <a:lnTo>
                  <a:pt x="1699483" y="856437"/>
                </a:lnTo>
                <a:lnTo>
                  <a:pt x="1704881" y="856754"/>
                </a:lnTo>
                <a:lnTo>
                  <a:pt x="1963043" y="856754"/>
                </a:lnTo>
                <a:lnTo>
                  <a:pt x="1969076" y="856437"/>
                </a:lnTo>
                <a:lnTo>
                  <a:pt x="1974792" y="855803"/>
                </a:lnTo>
                <a:lnTo>
                  <a:pt x="1980507" y="855168"/>
                </a:lnTo>
                <a:lnTo>
                  <a:pt x="1985906" y="853899"/>
                </a:lnTo>
                <a:lnTo>
                  <a:pt x="1991621" y="852629"/>
                </a:lnTo>
                <a:lnTo>
                  <a:pt x="1996702" y="850726"/>
                </a:lnTo>
                <a:lnTo>
                  <a:pt x="2002100" y="848187"/>
                </a:lnTo>
                <a:lnTo>
                  <a:pt x="2007181" y="845966"/>
                </a:lnTo>
                <a:lnTo>
                  <a:pt x="2012262" y="843427"/>
                </a:lnTo>
                <a:lnTo>
                  <a:pt x="2017342" y="839937"/>
                </a:lnTo>
                <a:lnTo>
                  <a:pt x="2021788" y="836764"/>
                </a:lnTo>
                <a:lnTo>
                  <a:pt x="2026551" y="833591"/>
                </a:lnTo>
                <a:lnTo>
                  <a:pt x="2030997" y="829466"/>
                </a:lnTo>
                <a:lnTo>
                  <a:pt x="2035442" y="825658"/>
                </a:lnTo>
                <a:lnTo>
                  <a:pt x="2039253" y="821215"/>
                </a:lnTo>
                <a:lnTo>
                  <a:pt x="2043381" y="816773"/>
                </a:lnTo>
                <a:lnTo>
                  <a:pt x="2047191" y="811696"/>
                </a:lnTo>
                <a:lnTo>
                  <a:pt x="2050367" y="806936"/>
                </a:lnTo>
                <a:lnTo>
                  <a:pt x="2054177" y="801859"/>
                </a:lnTo>
                <a:lnTo>
                  <a:pt x="2057035" y="796148"/>
                </a:lnTo>
                <a:lnTo>
                  <a:pt x="2059893" y="791071"/>
                </a:lnTo>
                <a:lnTo>
                  <a:pt x="2062751" y="785042"/>
                </a:lnTo>
                <a:lnTo>
                  <a:pt x="2065291" y="779013"/>
                </a:lnTo>
                <a:lnTo>
                  <a:pt x="2067514" y="773301"/>
                </a:lnTo>
                <a:lnTo>
                  <a:pt x="2069419" y="766955"/>
                </a:lnTo>
                <a:lnTo>
                  <a:pt x="2071324" y="760609"/>
                </a:lnTo>
                <a:lnTo>
                  <a:pt x="2072912" y="754263"/>
                </a:lnTo>
                <a:lnTo>
                  <a:pt x="2074182" y="747599"/>
                </a:lnTo>
                <a:lnTo>
                  <a:pt x="2075135" y="740618"/>
                </a:lnTo>
                <a:lnTo>
                  <a:pt x="2075770" y="733955"/>
                </a:lnTo>
                <a:lnTo>
                  <a:pt x="2076088" y="727291"/>
                </a:lnTo>
                <a:lnTo>
                  <a:pt x="2076405" y="719993"/>
                </a:lnTo>
                <a:lnTo>
                  <a:pt x="2076405" y="555625"/>
                </a:lnTo>
                <a:lnTo>
                  <a:pt x="2311068" y="555625"/>
                </a:lnTo>
                <a:lnTo>
                  <a:pt x="2316467" y="555625"/>
                </a:lnTo>
                <a:lnTo>
                  <a:pt x="2322500" y="556260"/>
                </a:lnTo>
                <a:lnTo>
                  <a:pt x="2328216" y="557212"/>
                </a:lnTo>
                <a:lnTo>
                  <a:pt x="2333614" y="558164"/>
                </a:lnTo>
                <a:lnTo>
                  <a:pt x="2339330" y="559750"/>
                </a:lnTo>
                <a:lnTo>
                  <a:pt x="2344728" y="561654"/>
                </a:lnTo>
                <a:lnTo>
                  <a:pt x="2349808" y="563875"/>
                </a:lnTo>
                <a:lnTo>
                  <a:pt x="2354889" y="566096"/>
                </a:lnTo>
                <a:lnTo>
                  <a:pt x="2359970" y="569270"/>
                </a:lnTo>
                <a:lnTo>
                  <a:pt x="2365050" y="572125"/>
                </a:lnTo>
                <a:lnTo>
                  <a:pt x="2369813" y="575299"/>
                </a:lnTo>
                <a:lnTo>
                  <a:pt x="2374259" y="579106"/>
                </a:lnTo>
                <a:lnTo>
                  <a:pt x="2378705" y="582597"/>
                </a:lnTo>
                <a:lnTo>
                  <a:pt x="2382833" y="587039"/>
                </a:lnTo>
                <a:lnTo>
                  <a:pt x="2386961" y="591164"/>
                </a:lnTo>
                <a:lnTo>
                  <a:pt x="2391089" y="595607"/>
                </a:lnTo>
                <a:lnTo>
                  <a:pt x="2394582" y="600366"/>
                </a:lnTo>
                <a:lnTo>
                  <a:pt x="2398392" y="605443"/>
                </a:lnTo>
                <a:lnTo>
                  <a:pt x="2401567" y="610520"/>
                </a:lnTo>
                <a:lnTo>
                  <a:pt x="2405061" y="615915"/>
                </a:lnTo>
                <a:lnTo>
                  <a:pt x="2407919" y="621309"/>
                </a:lnTo>
                <a:lnTo>
                  <a:pt x="2410459" y="627020"/>
                </a:lnTo>
                <a:lnTo>
                  <a:pt x="2412681" y="633049"/>
                </a:lnTo>
                <a:lnTo>
                  <a:pt x="2415222" y="638761"/>
                </a:lnTo>
                <a:lnTo>
                  <a:pt x="2417127" y="645107"/>
                </a:lnTo>
                <a:lnTo>
                  <a:pt x="2419032" y="651771"/>
                </a:lnTo>
                <a:lnTo>
                  <a:pt x="2420620" y="658117"/>
                </a:lnTo>
                <a:lnTo>
                  <a:pt x="2421573" y="664463"/>
                </a:lnTo>
                <a:lnTo>
                  <a:pt x="2422843" y="671444"/>
                </a:lnTo>
                <a:lnTo>
                  <a:pt x="2423795" y="678425"/>
                </a:lnTo>
                <a:lnTo>
                  <a:pt x="2424113" y="685406"/>
                </a:lnTo>
                <a:lnTo>
                  <a:pt x="2424113" y="692387"/>
                </a:lnTo>
                <a:lnTo>
                  <a:pt x="2424113" y="2566434"/>
                </a:lnTo>
                <a:lnTo>
                  <a:pt x="2424113" y="2573732"/>
                </a:lnTo>
                <a:lnTo>
                  <a:pt x="2423795" y="2580713"/>
                </a:lnTo>
                <a:lnTo>
                  <a:pt x="2422843" y="2587694"/>
                </a:lnTo>
                <a:lnTo>
                  <a:pt x="2421573" y="2594040"/>
                </a:lnTo>
                <a:lnTo>
                  <a:pt x="2420620" y="2600704"/>
                </a:lnTo>
                <a:lnTo>
                  <a:pt x="2419032" y="2607368"/>
                </a:lnTo>
                <a:lnTo>
                  <a:pt x="2417127" y="2613396"/>
                </a:lnTo>
                <a:lnTo>
                  <a:pt x="2415222" y="2619743"/>
                </a:lnTo>
                <a:lnTo>
                  <a:pt x="2412681" y="2625772"/>
                </a:lnTo>
                <a:lnTo>
                  <a:pt x="2410459" y="2631801"/>
                </a:lnTo>
                <a:lnTo>
                  <a:pt x="2407919" y="2637512"/>
                </a:lnTo>
                <a:lnTo>
                  <a:pt x="2405061" y="2643224"/>
                </a:lnTo>
                <a:lnTo>
                  <a:pt x="2401567" y="2648301"/>
                </a:lnTo>
                <a:lnTo>
                  <a:pt x="2398392" y="2653695"/>
                </a:lnTo>
                <a:lnTo>
                  <a:pt x="2394582" y="2658772"/>
                </a:lnTo>
                <a:lnTo>
                  <a:pt x="2391089" y="2663214"/>
                </a:lnTo>
                <a:lnTo>
                  <a:pt x="2386961" y="2667974"/>
                </a:lnTo>
                <a:lnTo>
                  <a:pt x="2382833" y="2672099"/>
                </a:lnTo>
                <a:lnTo>
                  <a:pt x="2378705" y="2676224"/>
                </a:lnTo>
                <a:lnTo>
                  <a:pt x="2374259" y="2680032"/>
                </a:lnTo>
                <a:lnTo>
                  <a:pt x="2369813" y="2683522"/>
                </a:lnTo>
                <a:lnTo>
                  <a:pt x="2365050" y="2687013"/>
                </a:lnTo>
                <a:lnTo>
                  <a:pt x="2359970" y="2689869"/>
                </a:lnTo>
                <a:lnTo>
                  <a:pt x="2354889" y="2692407"/>
                </a:lnTo>
                <a:lnTo>
                  <a:pt x="2349808" y="2695263"/>
                </a:lnTo>
                <a:lnTo>
                  <a:pt x="2344728" y="2697167"/>
                </a:lnTo>
                <a:lnTo>
                  <a:pt x="2339330" y="2699071"/>
                </a:lnTo>
                <a:lnTo>
                  <a:pt x="2333614" y="2700340"/>
                </a:lnTo>
                <a:lnTo>
                  <a:pt x="2328216" y="2701927"/>
                </a:lnTo>
                <a:lnTo>
                  <a:pt x="2322500" y="2702879"/>
                </a:lnTo>
                <a:lnTo>
                  <a:pt x="2316467" y="2703196"/>
                </a:lnTo>
                <a:lnTo>
                  <a:pt x="2311068" y="2703513"/>
                </a:lnTo>
                <a:lnTo>
                  <a:pt x="113045" y="2703513"/>
                </a:lnTo>
                <a:lnTo>
                  <a:pt x="107329" y="2703196"/>
                </a:lnTo>
                <a:lnTo>
                  <a:pt x="101296" y="2702879"/>
                </a:lnTo>
                <a:lnTo>
                  <a:pt x="95897" y="2701927"/>
                </a:lnTo>
                <a:lnTo>
                  <a:pt x="90182" y="2700340"/>
                </a:lnTo>
                <a:lnTo>
                  <a:pt x="84783" y="2699071"/>
                </a:lnTo>
                <a:lnTo>
                  <a:pt x="79385" y="2697167"/>
                </a:lnTo>
                <a:lnTo>
                  <a:pt x="73987" y="2695263"/>
                </a:lnTo>
                <a:lnTo>
                  <a:pt x="69224" y="2692407"/>
                </a:lnTo>
                <a:lnTo>
                  <a:pt x="63826" y="2689869"/>
                </a:lnTo>
                <a:lnTo>
                  <a:pt x="59380" y="2687013"/>
                </a:lnTo>
                <a:lnTo>
                  <a:pt x="54299" y="2683522"/>
                </a:lnTo>
                <a:lnTo>
                  <a:pt x="49854" y="2680032"/>
                </a:lnTo>
                <a:lnTo>
                  <a:pt x="45408" y="2676224"/>
                </a:lnTo>
                <a:lnTo>
                  <a:pt x="41280" y="2672099"/>
                </a:lnTo>
                <a:lnTo>
                  <a:pt x="36835" y="2667974"/>
                </a:lnTo>
                <a:lnTo>
                  <a:pt x="33024" y="2663214"/>
                </a:lnTo>
                <a:lnTo>
                  <a:pt x="29214" y="2658772"/>
                </a:lnTo>
                <a:lnTo>
                  <a:pt x="25721" y="2653695"/>
                </a:lnTo>
                <a:lnTo>
                  <a:pt x="22228" y="2648301"/>
                </a:lnTo>
                <a:lnTo>
                  <a:pt x="19052" y="2643224"/>
                </a:lnTo>
                <a:lnTo>
                  <a:pt x="16512" y="2637512"/>
                </a:lnTo>
                <a:lnTo>
                  <a:pt x="13337" y="2631801"/>
                </a:lnTo>
                <a:lnTo>
                  <a:pt x="11114" y="2625772"/>
                </a:lnTo>
                <a:lnTo>
                  <a:pt x="8891" y="2619743"/>
                </a:lnTo>
                <a:lnTo>
                  <a:pt x="6986" y="2613396"/>
                </a:lnTo>
                <a:lnTo>
                  <a:pt x="4763" y="2607368"/>
                </a:lnTo>
                <a:lnTo>
                  <a:pt x="3493" y="2600704"/>
                </a:lnTo>
                <a:lnTo>
                  <a:pt x="2223" y="2594040"/>
                </a:lnTo>
                <a:lnTo>
                  <a:pt x="1270" y="2587694"/>
                </a:lnTo>
                <a:lnTo>
                  <a:pt x="635" y="2580713"/>
                </a:lnTo>
                <a:lnTo>
                  <a:pt x="0" y="2573732"/>
                </a:lnTo>
                <a:lnTo>
                  <a:pt x="0" y="2566434"/>
                </a:lnTo>
                <a:lnTo>
                  <a:pt x="0" y="692387"/>
                </a:lnTo>
                <a:lnTo>
                  <a:pt x="0" y="685406"/>
                </a:lnTo>
                <a:lnTo>
                  <a:pt x="635" y="678425"/>
                </a:lnTo>
                <a:lnTo>
                  <a:pt x="1270" y="671444"/>
                </a:lnTo>
                <a:lnTo>
                  <a:pt x="2223" y="664463"/>
                </a:lnTo>
                <a:lnTo>
                  <a:pt x="3493" y="658117"/>
                </a:lnTo>
                <a:lnTo>
                  <a:pt x="4763" y="651771"/>
                </a:lnTo>
                <a:lnTo>
                  <a:pt x="6986" y="645107"/>
                </a:lnTo>
                <a:lnTo>
                  <a:pt x="8891" y="638761"/>
                </a:lnTo>
                <a:lnTo>
                  <a:pt x="11114" y="633049"/>
                </a:lnTo>
                <a:lnTo>
                  <a:pt x="13337" y="627020"/>
                </a:lnTo>
                <a:lnTo>
                  <a:pt x="16512" y="621309"/>
                </a:lnTo>
                <a:lnTo>
                  <a:pt x="19052" y="615915"/>
                </a:lnTo>
                <a:lnTo>
                  <a:pt x="22228" y="610520"/>
                </a:lnTo>
                <a:lnTo>
                  <a:pt x="25721" y="605443"/>
                </a:lnTo>
                <a:lnTo>
                  <a:pt x="29214" y="600366"/>
                </a:lnTo>
                <a:lnTo>
                  <a:pt x="33024" y="595607"/>
                </a:lnTo>
                <a:lnTo>
                  <a:pt x="36835" y="591164"/>
                </a:lnTo>
                <a:lnTo>
                  <a:pt x="41280" y="587039"/>
                </a:lnTo>
                <a:lnTo>
                  <a:pt x="45408" y="582597"/>
                </a:lnTo>
                <a:lnTo>
                  <a:pt x="49854" y="579106"/>
                </a:lnTo>
                <a:lnTo>
                  <a:pt x="54299" y="575299"/>
                </a:lnTo>
                <a:lnTo>
                  <a:pt x="59380" y="572125"/>
                </a:lnTo>
                <a:lnTo>
                  <a:pt x="63826" y="569270"/>
                </a:lnTo>
                <a:lnTo>
                  <a:pt x="69224" y="566096"/>
                </a:lnTo>
                <a:lnTo>
                  <a:pt x="73987" y="563875"/>
                </a:lnTo>
                <a:lnTo>
                  <a:pt x="79385" y="561654"/>
                </a:lnTo>
                <a:lnTo>
                  <a:pt x="84783" y="559750"/>
                </a:lnTo>
                <a:lnTo>
                  <a:pt x="90182" y="558164"/>
                </a:lnTo>
                <a:lnTo>
                  <a:pt x="95897" y="557212"/>
                </a:lnTo>
                <a:lnTo>
                  <a:pt x="101296" y="556260"/>
                </a:lnTo>
                <a:lnTo>
                  <a:pt x="107329" y="555625"/>
                </a:lnTo>
                <a:close/>
                <a:moveTo>
                  <a:pt x="519521" y="4763"/>
                </a:moveTo>
                <a:lnTo>
                  <a:pt x="686979" y="4763"/>
                </a:lnTo>
                <a:lnTo>
                  <a:pt x="692380" y="5081"/>
                </a:lnTo>
                <a:lnTo>
                  <a:pt x="698418" y="5398"/>
                </a:lnTo>
                <a:lnTo>
                  <a:pt x="704137" y="6351"/>
                </a:lnTo>
                <a:lnTo>
                  <a:pt x="709539" y="7938"/>
                </a:lnTo>
                <a:lnTo>
                  <a:pt x="715259" y="9208"/>
                </a:lnTo>
                <a:lnTo>
                  <a:pt x="720661" y="11113"/>
                </a:lnTo>
                <a:lnTo>
                  <a:pt x="725745" y="13018"/>
                </a:lnTo>
                <a:lnTo>
                  <a:pt x="730829" y="15876"/>
                </a:lnTo>
                <a:lnTo>
                  <a:pt x="735913" y="18416"/>
                </a:lnTo>
                <a:lnTo>
                  <a:pt x="740679" y="21273"/>
                </a:lnTo>
                <a:lnTo>
                  <a:pt x="745446" y="24766"/>
                </a:lnTo>
                <a:lnTo>
                  <a:pt x="750212" y="28258"/>
                </a:lnTo>
                <a:lnTo>
                  <a:pt x="754661" y="32068"/>
                </a:lnTo>
                <a:lnTo>
                  <a:pt x="758791" y="36196"/>
                </a:lnTo>
                <a:lnTo>
                  <a:pt x="762922" y="40323"/>
                </a:lnTo>
                <a:lnTo>
                  <a:pt x="767053" y="45086"/>
                </a:lnTo>
                <a:lnTo>
                  <a:pt x="770548" y="49531"/>
                </a:lnTo>
                <a:lnTo>
                  <a:pt x="774362" y="54611"/>
                </a:lnTo>
                <a:lnTo>
                  <a:pt x="777539" y="60008"/>
                </a:lnTo>
                <a:lnTo>
                  <a:pt x="780717" y="65088"/>
                </a:lnTo>
                <a:lnTo>
                  <a:pt x="783894" y="70803"/>
                </a:lnTo>
                <a:lnTo>
                  <a:pt x="786436" y="76518"/>
                </a:lnTo>
                <a:lnTo>
                  <a:pt x="788661" y="82551"/>
                </a:lnTo>
                <a:lnTo>
                  <a:pt x="791203" y="88583"/>
                </a:lnTo>
                <a:lnTo>
                  <a:pt x="793109" y="94933"/>
                </a:lnTo>
                <a:lnTo>
                  <a:pt x="795016" y="100966"/>
                </a:lnTo>
                <a:lnTo>
                  <a:pt x="796287" y="107633"/>
                </a:lnTo>
                <a:lnTo>
                  <a:pt x="797558" y="114301"/>
                </a:lnTo>
                <a:lnTo>
                  <a:pt x="798829" y="121286"/>
                </a:lnTo>
                <a:lnTo>
                  <a:pt x="799464" y="127636"/>
                </a:lnTo>
                <a:lnTo>
                  <a:pt x="800100" y="134938"/>
                </a:lnTo>
                <a:lnTo>
                  <a:pt x="800100" y="141923"/>
                </a:lnTo>
                <a:lnTo>
                  <a:pt x="800100" y="661671"/>
                </a:lnTo>
                <a:lnTo>
                  <a:pt x="800100" y="668656"/>
                </a:lnTo>
                <a:lnTo>
                  <a:pt x="799464" y="675641"/>
                </a:lnTo>
                <a:lnTo>
                  <a:pt x="798829" y="682308"/>
                </a:lnTo>
                <a:lnTo>
                  <a:pt x="797558" y="689293"/>
                </a:lnTo>
                <a:lnTo>
                  <a:pt x="796287" y="695961"/>
                </a:lnTo>
                <a:lnTo>
                  <a:pt x="795016" y="702311"/>
                </a:lnTo>
                <a:lnTo>
                  <a:pt x="793109" y="708661"/>
                </a:lnTo>
                <a:lnTo>
                  <a:pt x="791203" y="715011"/>
                </a:lnTo>
                <a:lnTo>
                  <a:pt x="788661" y="721043"/>
                </a:lnTo>
                <a:lnTo>
                  <a:pt x="786436" y="727076"/>
                </a:lnTo>
                <a:lnTo>
                  <a:pt x="783894" y="732473"/>
                </a:lnTo>
                <a:lnTo>
                  <a:pt x="780717" y="738188"/>
                </a:lnTo>
                <a:lnTo>
                  <a:pt x="777539" y="743268"/>
                </a:lnTo>
                <a:lnTo>
                  <a:pt x="774362" y="748666"/>
                </a:lnTo>
                <a:lnTo>
                  <a:pt x="770548" y="753746"/>
                </a:lnTo>
                <a:lnTo>
                  <a:pt x="767053" y="758508"/>
                </a:lnTo>
                <a:lnTo>
                  <a:pt x="762922" y="762953"/>
                </a:lnTo>
                <a:lnTo>
                  <a:pt x="758791" y="767080"/>
                </a:lnTo>
                <a:lnTo>
                  <a:pt x="754661" y="771525"/>
                </a:lnTo>
                <a:lnTo>
                  <a:pt x="750212" y="775018"/>
                </a:lnTo>
                <a:lnTo>
                  <a:pt x="745446" y="778510"/>
                </a:lnTo>
                <a:lnTo>
                  <a:pt x="740679" y="782003"/>
                </a:lnTo>
                <a:lnTo>
                  <a:pt x="735913" y="784860"/>
                </a:lnTo>
                <a:lnTo>
                  <a:pt x="730829" y="787718"/>
                </a:lnTo>
                <a:lnTo>
                  <a:pt x="725745" y="790258"/>
                </a:lnTo>
                <a:lnTo>
                  <a:pt x="720661" y="792480"/>
                </a:lnTo>
                <a:lnTo>
                  <a:pt x="715259" y="794068"/>
                </a:lnTo>
                <a:lnTo>
                  <a:pt x="709539" y="795655"/>
                </a:lnTo>
                <a:lnTo>
                  <a:pt x="704137" y="797243"/>
                </a:lnTo>
                <a:lnTo>
                  <a:pt x="698418" y="797878"/>
                </a:lnTo>
                <a:lnTo>
                  <a:pt x="692380" y="798513"/>
                </a:lnTo>
                <a:lnTo>
                  <a:pt x="686979" y="798513"/>
                </a:lnTo>
                <a:lnTo>
                  <a:pt x="519521" y="798513"/>
                </a:lnTo>
                <a:lnTo>
                  <a:pt x="513484" y="798513"/>
                </a:lnTo>
                <a:lnTo>
                  <a:pt x="508082" y="797878"/>
                </a:lnTo>
                <a:lnTo>
                  <a:pt x="502362" y="797243"/>
                </a:lnTo>
                <a:lnTo>
                  <a:pt x="496643" y="795655"/>
                </a:lnTo>
                <a:lnTo>
                  <a:pt x="491241" y="794068"/>
                </a:lnTo>
                <a:lnTo>
                  <a:pt x="485839" y="792480"/>
                </a:lnTo>
                <a:lnTo>
                  <a:pt x="480437" y="790258"/>
                </a:lnTo>
                <a:lnTo>
                  <a:pt x="475353" y="787718"/>
                </a:lnTo>
                <a:lnTo>
                  <a:pt x="470269" y="784860"/>
                </a:lnTo>
                <a:lnTo>
                  <a:pt x="465502" y="782003"/>
                </a:lnTo>
                <a:lnTo>
                  <a:pt x="460736" y="778510"/>
                </a:lnTo>
                <a:lnTo>
                  <a:pt x="456287" y="775018"/>
                </a:lnTo>
                <a:lnTo>
                  <a:pt x="451839" y="771525"/>
                </a:lnTo>
                <a:lnTo>
                  <a:pt x="447708" y="767080"/>
                </a:lnTo>
                <a:lnTo>
                  <a:pt x="443259" y="762953"/>
                </a:lnTo>
                <a:lnTo>
                  <a:pt x="439446" y="758508"/>
                </a:lnTo>
                <a:lnTo>
                  <a:pt x="435633" y="753746"/>
                </a:lnTo>
                <a:lnTo>
                  <a:pt x="432138" y="748666"/>
                </a:lnTo>
                <a:lnTo>
                  <a:pt x="428960" y="743268"/>
                </a:lnTo>
                <a:lnTo>
                  <a:pt x="425465" y="738188"/>
                </a:lnTo>
                <a:lnTo>
                  <a:pt x="422605" y="732473"/>
                </a:lnTo>
                <a:lnTo>
                  <a:pt x="420063" y="727076"/>
                </a:lnTo>
                <a:lnTo>
                  <a:pt x="417521" y="721043"/>
                </a:lnTo>
                <a:lnTo>
                  <a:pt x="415297" y="715011"/>
                </a:lnTo>
                <a:lnTo>
                  <a:pt x="413390" y="708661"/>
                </a:lnTo>
                <a:lnTo>
                  <a:pt x="411484" y="702311"/>
                </a:lnTo>
                <a:lnTo>
                  <a:pt x="409895" y="695961"/>
                </a:lnTo>
                <a:lnTo>
                  <a:pt x="408624" y="689293"/>
                </a:lnTo>
                <a:lnTo>
                  <a:pt x="407671" y="682308"/>
                </a:lnTo>
                <a:lnTo>
                  <a:pt x="407035" y="675641"/>
                </a:lnTo>
                <a:lnTo>
                  <a:pt x="406400" y="668656"/>
                </a:lnTo>
                <a:lnTo>
                  <a:pt x="406400" y="661671"/>
                </a:lnTo>
                <a:lnTo>
                  <a:pt x="406400" y="141923"/>
                </a:lnTo>
                <a:lnTo>
                  <a:pt x="406400" y="134938"/>
                </a:lnTo>
                <a:lnTo>
                  <a:pt x="407035" y="127636"/>
                </a:lnTo>
                <a:lnTo>
                  <a:pt x="407671" y="121286"/>
                </a:lnTo>
                <a:lnTo>
                  <a:pt x="408624" y="114301"/>
                </a:lnTo>
                <a:lnTo>
                  <a:pt x="409895" y="107633"/>
                </a:lnTo>
                <a:lnTo>
                  <a:pt x="411484" y="100966"/>
                </a:lnTo>
                <a:lnTo>
                  <a:pt x="413390" y="94933"/>
                </a:lnTo>
                <a:lnTo>
                  <a:pt x="415297" y="88583"/>
                </a:lnTo>
                <a:lnTo>
                  <a:pt x="417521" y="82551"/>
                </a:lnTo>
                <a:lnTo>
                  <a:pt x="420063" y="76518"/>
                </a:lnTo>
                <a:lnTo>
                  <a:pt x="422605" y="70803"/>
                </a:lnTo>
                <a:lnTo>
                  <a:pt x="425465" y="65088"/>
                </a:lnTo>
                <a:lnTo>
                  <a:pt x="428960" y="60008"/>
                </a:lnTo>
                <a:lnTo>
                  <a:pt x="432138" y="54611"/>
                </a:lnTo>
                <a:lnTo>
                  <a:pt x="435633" y="49531"/>
                </a:lnTo>
                <a:lnTo>
                  <a:pt x="439446" y="45086"/>
                </a:lnTo>
                <a:lnTo>
                  <a:pt x="443259" y="40323"/>
                </a:lnTo>
                <a:lnTo>
                  <a:pt x="447708" y="36196"/>
                </a:lnTo>
                <a:lnTo>
                  <a:pt x="451839" y="32068"/>
                </a:lnTo>
                <a:lnTo>
                  <a:pt x="456287" y="28258"/>
                </a:lnTo>
                <a:lnTo>
                  <a:pt x="460736" y="24766"/>
                </a:lnTo>
                <a:lnTo>
                  <a:pt x="465502" y="21273"/>
                </a:lnTo>
                <a:lnTo>
                  <a:pt x="470269" y="18416"/>
                </a:lnTo>
                <a:lnTo>
                  <a:pt x="475353" y="15876"/>
                </a:lnTo>
                <a:lnTo>
                  <a:pt x="480437" y="13018"/>
                </a:lnTo>
                <a:lnTo>
                  <a:pt x="485839" y="11113"/>
                </a:lnTo>
                <a:lnTo>
                  <a:pt x="491241" y="9208"/>
                </a:lnTo>
                <a:lnTo>
                  <a:pt x="496643" y="7938"/>
                </a:lnTo>
                <a:lnTo>
                  <a:pt x="502362" y="6351"/>
                </a:lnTo>
                <a:lnTo>
                  <a:pt x="508082" y="5398"/>
                </a:lnTo>
                <a:lnTo>
                  <a:pt x="513484" y="5081"/>
                </a:lnTo>
                <a:lnTo>
                  <a:pt x="519521" y="4763"/>
                </a:lnTo>
                <a:close/>
                <a:moveTo>
                  <a:pt x="1749834" y="0"/>
                </a:moveTo>
                <a:lnTo>
                  <a:pt x="1916974" y="0"/>
                </a:lnTo>
                <a:lnTo>
                  <a:pt x="1923012" y="318"/>
                </a:lnTo>
                <a:lnTo>
                  <a:pt x="1928731" y="953"/>
                </a:lnTo>
                <a:lnTo>
                  <a:pt x="1934133" y="1588"/>
                </a:lnTo>
                <a:lnTo>
                  <a:pt x="1939853" y="2859"/>
                </a:lnTo>
                <a:lnTo>
                  <a:pt x="1945255" y="4129"/>
                </a:lnTo>
                <a:lnTo>
                  <a:pt x="1950656" y="6035"/>
                </a:lnTo>
                <a:lnTo>
                  <a:pt x="1956058" y="8576"/>
                </a:lnTo>
                <a:lnTo>
                  <a:pt x="1961142" y="10799"/>
                </a:lnTo>
                <a:lnTo>
                  <a:pt x="1966226" y="13340"/>
                </a:lnTo>
                <a:lnTo>
                  <a:pt x="1970993" y="16834"/>
                </a:lnTo>
                <a:lnTo>
                  <a:pt x="1975759" y="20010"/>
                </a:lnTo>
                <a:lnTo>
                  <a:pt x="1980208" y="23187"/>
                </a:lnTo>
                <a:lnTo>
                  <a:pt x="1984974" y="27316"/>
                </a:lnTo>
                <a:lnTo>
                  <a:pt x="1988787" y="31127"/>
                </a:lnTo>
                <a:lnTo>
                  <a:pt x="1993236" y="35574"/>
                </a:lnTo>
                <a:lnTo>
                  <a:pt x="1997049" y="40021"/>
                </a:lnTo>
                <a:lnTo>
                  <a:pt x="2000862" y="45103"/>
                </a:lnTo>
                <a:lnTo>
                  <a:pt x="2004357" y="49867"/>
                </a:lnTo>
                <a:lnTo>
                  <a:pt x="2007853" y="54949"/>
                </a:lnTo>
                <a:lnTo>
                  <a:pt x="2011030" y="60667"/>
                </a:lnTo>
                <a:lnTo>
                  <a:pt x="2013890" y="65749"/>
                </a:lnTo>
                <a:lnTo>
                  <a:pt x="2016750" y="71784"/>
                </a:lnTo>
                <a:lnTo>
                  <a:pt x="2019292" y="77819"/>
                </a:lnTo>
                <a:lnTo>
                  <a:pt x="2021516" y="83536"/>
                </a:lnTo>
                <a:lnTo>
                  <a:pt x="2023423" y="89888"/>
                </a:lnTo>
                <a:lnTo>
                  <a:pt x="2025329" y="96241"/>
                </a:lnTo>
                <a:lnTo>
                  <a:pt x="2026918" y="102594"/>
                </a:lnTo>
                <a:lnTo>
                  <a:pt x="2028189" y="109264"/>
                </a:lnTo>
                <a:lnTo>
                  <a:pt x="2029142" y="116252"/>
                </a:lnTo>
                <a:lnTo>
                  <a:pt x="2029778" y="122922"/>
                </a:lnTo>
                <a:lnTo>
                  <a:pt x="2030095" y="130227"/>
                </a:lnTo>
                <a:lnTo>
                  <a:pt x="2030413" y="136897"/>
                </a:lnTo>
                <a:lnTo>
                  <a:pt x="2030413" y="657170"/>
                </a:lnTo>
                <a:lnTo>
                  <a:pt x="2030095" y="663841"/>
                </a:lnTo>
                <a:lnTo>
                  <a:pt x="2029778" y="670828"/>
                </a:lnTo>
                <a:lnTo>
                  <a:pt x="2029142" y="677816"/>
                </a:lnTo>
                <a:lnTo>
                  <a:pt x="2028189" y="684486"/>
                </a:lnTo>
                <a:lnTo>
                  <a:pt x="2026918" y="691157"/>
                </a:lnTo>
                <a:lnTo>
                  <a:pt x="2025329" y="697509"/>
                </a:lnTo>
                <a:lnTo>
                  <a:pt x="2023423" y="704179"/>
                </a:lnTo>
                <a:lnTo>
                  <a:pt x="2021516" y="710214"/>
                </a:lnTo>
                <a:lnTo>
                  <a:pt x="2019292" y="716249"/>
                </a:lnTo>
                <a:lnTo>
                  <a:pt x="2016750" y="722284"/>
                </a:lnTo>
                <a:lnTo>
                  <a:pt x="2013890" y="728001"/>
                </a:lnTo>
                <a:lnTo>
                  <a:pt x="2011030" y="733401"/>
                </a:lnTo>
                <a:lnTo>
                  <a:pt x="2007853" y="738801"/>
                </a:lnTo>
                <a:lnTo>
                  <a:pt x="2004357" y="743883"/>
                </a:lnTo>
                <a:lnTo>
                  <a:pt x="2000862" y="748965"/>
                </a:lnTo>
                <a:lnTo>
                  <a:pt x="1997049" y="754047"/>
                </a:lnTo>
                <a:lnTo>
                  <a:pt x="1993236" y="758176"/>
                </a:lnTo>
                <a:lnTo>
                  <a:pt x="1988787" y="762622"/>
                </a:lnTo>
                <a:lnTo>
                  <a:pt x="1984974" y="766752"/>
                </a:lnTo>
                <a:lnTo>
                  <a:pt x="1980208" y="770246"/>
                </a:lnTo>
                <a:lnTo>
                  <a:pt x="1975759" y="774057"/>
                </a:lnTo>
                <a:lnTo>
                  <a:pt x="1970993" y="777233"/>
                </a:lnTo>
                <a:lnTo>
                  <a:pt x="1966226" y="780410"/>
                </a:lnTo>
                <a:lnTo>
                  <a:pt x="1961142" y="783268"/>
                </a:lnTo>
                <a:lnTo>
                  <a:pt x="1956058" y="785492"/>
                </a:lnTo>
                <a:lnTo>
                  <a:pt x="1950656" y="787715"/>
                </a:lnTo>
                <a:lnTo>
                  <a:pt x="1945255" y="789621"/>
                </a:lnTo>
                <a:lnTo>
                  <a:pt x="1939853" y="791209"/>
                </a:lnTo>
                <a:lnTo>
                  <a:pt x="1934133" y="792162"/>
                </a:lnTo>
                <a:lnTo>
                  <a:pt x="1928731" y="793115"/>
                </a:lnTo>
                <a:lnTo>
                  <a:pt x="1923012" y="793750"/>
                </a:lnTo>
                <a:lnTo>
                  <a:pt x="1916974" y="793750"/>
                </a:lnTo>
                <a:lnTo>
                  <a:pt x="1749834" y="793750"/>
                </a:lnTo>
                <a:lnTo>
                  <a:pt x="1744115" y="793750"/>
                </a:lnTo>
                <a:lnTo>
                  <a:pt x="1738077" y="793115"/>
                </a:lnTo>
                <a:lnTo>
                  <a:pt x="1732358" y="792162"/>
                </a:lnTo>
                <a:lnTo>
                  <a:pt x="1726956" y="791209"/>
                </a:lnTo>
                <a:lnTo>
                  <a:pt x="1721554" y="789621"/>
                </a:lnTo>
                <a:lnTo>
                  <a:pt x="1716152" y="787715"/>
                </a:lnTo>
                <a:lnTo>
                  <a:pt x="1710750" y="785492"/>
                </a:lnTo>
                <a:lnTo>
                  <a:pt x="1705666" y="783268"/>
                </a:lnTo>
                <a:lnTo>
                  <a:pt x="1700900" y="780410"/>
                </a:lnTo>
                <a:lnTo>
                  <a:pt x="1695816" y="777233"/>
                </a:lnTo>
                <a:lnTo>
                  <a:pt x="1691050" y="774057"/>
                </a:lnTo>
                <a:lnTo>
                  <a:pt x="1686283" y="770246"/>
                </a:lnTo>
                <a:lnTo>
                  <a:pt x="1682152" y="766752"/>
                </a:lnTo>
                <a:lnTo>
                  <a:pt x="1677704" y="762622"/>
                </a:lnTo>
                <a:lnTo>
                  <a:pt x="1673891" y="758176"/>
                </a:lnTo>
                <a:lnTo>
                  <a:pt x="1669760" y="754047"/>
                </a:lnTo>
                <a:lnTo>
                  <a:pt x="1665947" y="748965"/>
                </a:lnTo>
                <a:lnTo>
                  <a:pt x="1662134" y="743883"/>
                </a:lnTo>
                <a:lnTo>
                  <a:pt x="1658956" y="738801"/>
                </a:lnTo>
                <a:lnTo>
                  <a:pt x="1656096" y="733401"/>
                </a:lnTo>
                <a:lnTo>
                  <a:pt x="1652919" y="728001"/>
                </a:lnTo>
                <a:lnTo>
                  <a:pt x="1650059" y="722284"/>
                </a:lnTo>
                <a:lnTo>
                  <a:pt x="1647835" y="716249"/>
                </a:lnTo>
                <a:lnTo>
                  <a:pt x="1645610" y="710214"/>
                </a:lnTo>
                <a:lnTo>
                  <a:pt x="1643386" y="704179"/>
                </a:lnTo>
                <a:lnTo>
                  <a:pt x="1641480" y="697509"/>
                </a:lnTo>
                <a:lnTo>
                  <a:pt x="1640209" y="691157"/>
                </a:lnTo>
                <a:lnTo>
                  <a:pt x="1638938" y="684486"/>
                </a:lnTo>
                <a:lnTo>
                  <a:pt x="1637984" y="677816"/>
                </a:lnTo>
                <a:lnTo>
                  <a:pt x="1637349" y="670828"/>
                </a:lnTo>
                <a:lnTo>
                  <a:pt x="1636713" y="663841"/>
                </a:lnTo>
                <a:lnTo>
                  <a:pt x="1636713" y="657170"/>
                </a:lnTo>
                <a:lnTo>
                  <a:pt x="1636713" y="136897"/>
                </a:lnTo>
                <a:lnTo>
                  <a:pt x="1636713" y="130227"/>
                </a:lnTo>
                <a:lnTo>
                  <a:pt x="1637349" y="122922"/>
                </a:lnTo>
                <a:lnTo>
                  <a:pt x="1637984" y="116252"/>
                </a:lnTo>
                <a:lnTo>
                  <a:pt x="1638938" y="109264"/>
                </a:lnTo>
                <a:lnTo>
                  <a:pt x="1640209" y="102594"/>
                </a:lnTo>
                <a:lnTo>
                  <a:pt x="1641480" y="96241"/>
                </a:lnTo>
                <a:lnTo>
                  <a:pt x="1643386" y="89888"/>
                </a:lnTo>
                <a:lnTo>
                  <a:pt x="1645610" y="83536"/>
                </a:lnTo>
                <a:lnTo>
                  <a:pt x="1647835" y="77819"/>
                </a:lnTo>
                <a:lnTo>
                  <a:pt x="1650059" y="71784"/>
                </a:lnTo>
                <a:lnTo>
                  <a:pt x="1652919" y="65749"/>
                </a:lnTo>
                <a:lnTo>
                  <a:pt x="1656096" y="60667"/>
                </a:lnTo>
                <a:lnTo>
                  <a:pt x="1658956" y="54949"/>
                </a:lnTo>
                <a:lnTo>
                  <a:pt x="1662134" y="49867"/>
                </a:lnTo>
                <a:lnTo>
                  <a:pt x="1665947" y="45103"/>
                </a:lnTo>
                <a:lnTo>
                  <a:pt x="1669760" y="40021"/>
                </a:lnTo>
                <a:lnTo>
                  <a:pt x="1673891" y="35574"/>
                </a:lnTo>
                <a:lnTo>
                  <a:pt x="1677704" y="31127"/>
                </a:lnTo>
                <a:lnTo>
                  <a:pt x="1682152" y="27316"/>
                </a:lnTo>
                <a:lnTo>
                  <a:pt x="1686283" y="23187"/>
                </a:lnTo>
                <a:lnTo>
                  <a:pt x="1691050" y="20010"/>
                </a:lnTo>
                <a:lnTo>
                  <a:pt x="1695816" y="16834"/>
                </a:lnTo>
                <a:lnTo>
                  <a:pt x="1700900" y="13340"/>
                </a:lnTo>
                <a:lnTo>
                  <a:pt x="1705666" y="10799"/>
                </a:lnTo>
                <a:lnTo>
                  <a:pt x="1710750" y="8576"/>
                </a:lnTo>
                <a:lnTo>
                  <a:pt x="1716152" y="6035"/>
                </a:lnTo>
                <a:lnTo>
                  <a:pt x="1721554" y="4129"/>
                </a:lnTo>
                <a:lnTo>
                  <a:pt x="1726956" y="2859"/>
                </a:lnTo>
                <a:lnTo>
                  <a:pt x="1732358" y="1588"/>
                </a:lnTo>
                <a:lnTo>
                  <a:pt x="1738077" y="953"/>
                </a:lnTo>
                <a:lnTo>
                  <a:pt x="1744115" y="318"/>
                </a:lnTo>
                <a:lnTo>
                  <a:pt x="174983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-53340"/>
            <a:ext cx="12263120" cy="6978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90625" y="310624"/>
            <a:ext cx="317208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3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用例建模</a:t>
            </a:r>
            <a:endParaRPr lang="zh-CN" altLang="en-US" sz="3600" spc="3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32" b="10517"/>
          <a:stretch>
            <a:fillRect/>
          </a:stretch>
        </p:blipFill>
        <p:spPr>
          <a:xfrm>
            <a:off x="5599430" y="-80645"/>
            <a:ext cx="6663690" cy="6988175"/>
          </a:xfrm>
          <a:custGeom>
            <a:avLst/>
            <a:gdLst>
              <a:gd name="connsiteX0" fmla="*/ 1265175 w 6506635"/>
              <a:gd name="connsiteY0" fmla="*/ 0 h 6822831"/>
              <a:gd name="connsiteX1" fmla="*/ 6506635 w 6506635"/>
              <a:gd name="connsiteY1" fmla="*/ 0 h 6822831"/>
              <a:gd name="connsiteX2" fmla="*/ 6506635 w 6506635"/>
              <a:gd name="connsiteY2" fmla="*/ 6822831 h 6822831"/>
              <a:gd name="connsiteX3" fmla="*/ 3177013 w 6506635"/>
              <a:gd name="connsiteY3" fmla="*/ 6822831 h 6822831"/>
              <a:gd name="connsiteX4" fmla="*/ 44048 w 6506635"/>
              <a:gd name="connsiteY4" fmla="*/ 1076312 h 6822831"/>
              <a:gd name="connsiteX5" fmla="*/ 187990 w 6506635"/>
              <a:gd name="connsiteY5" fmla="*/ 587274 h 6822831"/>
              <a:gd name="connsiteX6" fmla="*/ 1265175 w 6506635"/>
              <a:gd name="connsiteY6" fmla="*/ 0 h 6822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06635" h="6822831">
                <a:moveTo>
                  <a:pt x="1265175" y="0"/>
                </a:moveTo>
                <a:lnTo>
                  <a:pt x="6506635" y="0"/>
                </a:lnTo>
                <a:lnTo>
                  <a:pt x="6506635" y="6822831"/>
                </a:lnTo>
                <a:lnTo>
                  <a:pt x="3177013" y="6822831"/>
                </a:lnTo>
                <a:lnTo>
                  <a:pt x="44048" y="1076312"/>
                </a:lnTo>
                <a:cubicBezTo>
                  <a:pt x="-51247" y="901519"/>
                  <a:pt x="13198" y="682569"/>
                  <a:pt x="187990" y="587274"/>
                </a:cubicBezTo>
                <a:lnTo>
                  <a:pt x="1265175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467995" y="889000"/>
            <a:ext cx="4925695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>
                <a:solidFill>
                  <a:schemeClr val="tx1"/>
                </a:solidFill>
              </a:rPr>
              <a:t>1.</a:t>
            </a:r>
            <a:r>
              <a:rPr lang="zh-CN" altLang="en-US" sz="2800" b="1" i="1">
                <a:solidFill>
                  <a:schemeClr val="tx1"/>
                </a:solidFill>
              </a:rPr>
              <a:t>参与者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 sz="1600">
                <a:solidFill>
                  <a:schemeClr val="tx1"/>
                </a:solidFill>
              </a:rPr>
              <a:t>根据实验室使用管理系统的功能概述，可知系统的参与者有：预约用户，系统管理员,实验室管理员,平台，仓库管理员。所有参与者的描述如下：</a:t>
            </a:r>
            <a:endParaRPr lang="zh-CN" altLang="en-US" sz="1600">
              <a:solidFill>
                <a:schemeClr val="tx1"/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2"/>
            </p:custDataLst>
          </p:nvPr>
        </p:nvGraphicFramePr>
        <p:xfrm>
          <a:off x="0" y="1884680"/>
          <a:ext cx="5320030" cy="4843780"/>
        </p:xfrm>
        <a:graphic>
          <a:graphicData uri="http://schemas.openxmlformats.org/drawingml/2006/table">
            <a:tbl>
              <a:tblPr>
                <a:tableStyleId>{35758FB7-9AC5-4552-8A53-C91805E547FA}</a:tableStyleId>
              </a:tblPr>
              <a:tblGrid>
                <a:gridCol w="1381125"/>
                <a:gridCol w="3938905"/>
              </a:tblGrid>
              <a:tr h="548640"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endParaRPr lang="en-US" sz="1600" dirty="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 dirty="0">
                          <a:latin typeface="+mn-lt"/>
                        </a:rPr>
                        <a:t>   </a:t>
                      </a:r>
                      <a:r>
                        <a:rPr lang="en-US" sz="1800" dirty="0" err="1">
                          <a:latin typeface="+mn-lt"/>
                        </a:rPr>
                        <a:t>参与者</a:t>
                      </a:r>
                      <a:endParaRPr lang="en-US" altLang="en-US" sz="1800" dirty="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endParaRPr lang="en-US" sz="1800">
                        <a:latin typeface="+mn-lt"/>
                      </a:endParaRPr>
                    </a:p>
                    <a:p>
                      <a:pPr indent="0" algn="l">
                        <a:buNone/>
                      </a:pPr>
                      <a:r>
                        <a:rPr lang="en-US" sz="1800">
                          <a:latin typeface="+mn-lt"/>
                        </a:rPr>
                        <a:t>                          描述</a:t>
                      </a:r>
                      <a:endParaRPr lang="en-US" altLang="en-US" sz="1800">
                        <a:latin typeface="+mn-lt"/>
                      </a:endParaRPr>
                    </a:p>
                  </a:txBody>
                  <a:tcPr marL="68580" marR="68580" marT="0" marB="0"/>
                </a:tc>
              </a:tr>
              <a:tr h="85852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 dirty="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endParaRPr lang="en-US" sz="1600" dirty="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 dirty="0" err="1">
                          <a:latin typeface="+mn-lt"/>
                        </a:rPr>
                        <a:t>预约用户</a:t>
                      </a:r>
                      <a:endParaRPr lang="en-US" altLang="en-US" sz="1600" dirty="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l">
                        <a:buNone/>
                      </a:pPr>
                      <a:endParaRPr lang="en-US" sz="1600" dirty="0">
                        <a:latin typeface="+mn-lt"/>
                      </a:endParaRPr>
                    </a:p>
                    <a:p>
                      <a:pPr indent="0" algn="l">
                        <a:buNone/>
                      </a:pPr>
                      <a:r>
                        <a:rPr lang="en-US" sz="1600" dirty="0" err="1">
                          <a:latin typeface="+mn-lt"/>
                        </a:rPr>
                        <a:t>使用实验室使用管理系统进行设施的预约与使用</a:t>
                      </a:r>
                      <a:r>
                        <a:rPr lang="zh-CN" altLang="en-US" sz="1600" dirty="0">
                          <a:latin typeface="+mn-lt"/>
                        </a:rPr>
                        <a:t>的用户</a:t>
                      </a:r>
                      <a:endParaRPr lang="zh-CN" altLang="en-US" sz="1600" dirty="0">
                        <a:latin typeface="+mn-lt"/>
                      </a:endParaRPr>
                    </a:p>
                  </a:txBody>
                  <a:tcPr marL="68580" marR="68580" marT="0" marB="0"/>
                </a:tc>
              </a:tr>
              <a:tr h="65468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>
                          <a:latin typeface="+mn-lt"/>
                        </a:rPr>
                        <a:t>系统管理员</a:t>
                      </a:r>
                      <a:endParaRPr lang="en-US" altLang="en-US" sz="160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 dirty="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 dirty="0" err="1">
                          <a:latin typeface="+mn-lt"/>
                        </a:rPr>
                        <a:t>管理实验室的所有用户的信息</a:t>
                      </a:r>
                      <a:r>
                        <a:rPr lang="zh-CN" altLang="en-US" sz="1600" dirty="0">
                          <a:latin typeface="+mn-lt"/>
                        </a:rPr>
                        <a:t>的人员</a:t>
                      </a:r>
                      <a:endParaRPr lang="zh-CN" altLang="en-US" sz="1600" dirty="0">
                        <a:latin typeface="+mn-lt"/>
                      </a:endParaRPr>
                    </a:p>
                  </a:txBody>
                  <a:tcPr marL="68580" marR="68580" marT="0" marB="0"/>
                </a:tc>
              </a:tr>
              <a:tr h="65405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>
                          <a:latin typeface="+mn-lt"/>
                        </a:rPr>
                        <a:t>仓库管理员</a:t>
                      </a:r>
                      <a:endParaRPr lang="en-US" altLang="en-US" sz="160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 dirty="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 dirty="0" err="1">
                          <a:latin typeface="+mn-lt"/>
                        </a:rPr>
                        <a:t>管理设施库存仓库的工作人员</a:t>
                      </a:r>
                      <a:endParaRPr lang="en-US" altLang="en-US" sz="1600" dirty="0">
                        <a:latin typeface="+mn-lt"/>
                      </a:endParaRPr>
                    </a:p>
                  </a:txBody>
                  <a:tcPr marL="68580" marR="68580" marT="0" marB="0"/>
                </a:tc>
              </a:tr>
              <a:tr h="53784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 dirty="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 dirty="0" err="1">
                          <a:latin typeface="+mn-lt"/>
                        </a:rPr>
                        <a:t>平台</a:t>
                      </a:r>
                      <a:endParaRPr lang="en-US" altLang="en-US" sz="1600" dirty="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 dirty="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 dirty="0" err="1">
                          <a:latin typeface="+mn-lt"/>
                        </a:rPr>
                        <a:t>预约用户的成批注册</a:t>
                      </a:r>
                      <a:r>
                        <a:rPr lang="zh-CN" altLang="en-US" sz="1600" b="1" dirty="0">
                          <a:latin typeface="+mn-lt"/>
                        </a:rPr>
                        <a:t>信息输入的平台</a:t>
                      </a:r>
                      <a:endParaRPr lang="zh-CN" altLang="en-US" sz="1600" b="1" dirty="0">
                        <a:latin typeface="+mn-lt"/>
                      </a:endParaRPr>
                    </a:p>
                  </a:txBody>
                  <a:tcPr marL="68580" marR="68580" marT="0" marB="0"/>
                </a:tc>
              </a:tr>
              <a:tr h="68707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>
                          <a:latin typeface="+mn-lt"/>
                        </a:rPr>
                        <a:t>实验室管理员</a:t>
                      </a:r>
                      <a:endParaRPr lang="en-US" altLang="en-US" sz="160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sz="1600" dirty="0">
                        <a:latin typeface="+mn-lt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600" dirty="0" err="1">
                          <a:latin typeface="+mn-lt"/>
                        </a:rPr>
                        <a:t>负责实验室设施的更新</a:t>
                      </a:r>
                      <a:r>
                        <a:rPr lang="zh-CN" altLang="en-US" sz="1600" b="1" dirty="0">
                          <a:latin typeface="+mn-lt"/>
                        </a:rPr>
                        <a:t>的人员</a:t>
                      </a:r>
                      <a:endParaRPr lang="zh-CN" altLang="en-US" sz="1600" b="1" dirty="0">
                        <a:latin typeface="+mn-lt"/>
                      </a:endParaRPr>
                    </a:p>
                  </a:txBody>
                  <a:tcPr marL="68580" marR="68580" marT="0" marB="0"/>
                </a:tc>
              </a:tr>
              <a:tr h="40068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altLang="en-US" sz="1600" b="1" dirty="0" smtClean="0">
                          <a:latin typeface="+mn-lt"/>
                        </a:rPr>
                        <a:t>存储柜</a:t>
                      </a:r>
                      <a:endParaRPr lang="zh-CN" altLang="en-US" sz="1600" b="1" dirty="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altLang="en-US" sz="1600" b="1" dirty="0">
                          <a:latin typeface="+mn-lt"/>
                        </a:rPr>
                        <a:t>控制和</a:t>
                      </a:r>
                      <a:r>
                        <a:rPr lang="zh-CN" altLang="en-US" sz="1600" b="1" dirty="0" smtClean="0">
                          <a:latin typeface="+mn-lt"/>
                        </a:rPr>
                        <a:t>获取存储柜状态</a:t>
                      </a:r>
                      <a:endParaRPr lang="zh-CN" altLang="en-US" sz="1600" b="1" dirty="0">
                        <a:latin typeface="+mn-lt"/>
                      </a:endParaRPr>
                    </a:p>
                  </a:txBody>
                  <a:tcPr marL="68580" marR="68580" marT="0" marB="0"/>
                </a:tc>
              </a:tr>
              <a:tr h="50228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altLang="en-US" sz="1600" b="1">
                          <a:latin typeface="+mn-lt"/>
                        </a:rPr>
                        <a:t>警报器</a:t>
                      </a:r>
                      <a:endParaRPr lang="zh-CN" altLang="en-US" sz="1600" b="1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altLang="en-US" sz="1600" b="1" dirty="0">
                          <a:latin typeface="+mn-lt"/>
                        </a:rPr>
                        <a:t>发送警报</a:t>
                      </a:r>
                      <a:endParaRPr lang="zh-CN" altLang="en-US" sz="1600" b="1" dirty="0">
                        <a:latin typeface="+mn-lt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TABLE_BEAUTIFY" val="smartTable{a8db07d6-9f16-4573-afc0-afe133accea6}"/>
  <p:tag name="TABLE_ENDDRAG_ORIGIN_RECT" val="418*363"/>
  <p:tag name="TABLE_ENDDRAG_RECT" val="36*160*418*363"/>
</p:tagLst>
</file>

<file path=ppt/tags/tag4.xml><?xml version="1.0" encoding="utf-8"?>
<p:tagLst xmlns:p="http://schemas.openxmlformats.org/presentationml/2006/main">
  <p:tag name="TABLE_ENDDRAG_ORIGIN_RECT" val="720*415"/>
  <p:tag name="TABLE_ENDDRAG_RECT" val="80*101*720*415"/>
</p:tagLst>
</file>

<file path=ppt/tags/tag5.xml><?xml version="1.0" encoding="utf-8"?>
<p:tagLst xmlns:p="http://schemas.openxmlformats.org/presentationml/2006/main">
  <p:tag name="TABLE_ENDDRAG_ORIGIN_RECT" val="720*415"/>
  <p:tag name="TABLE_ENDDRAG_RECT" val="80*101*720*415"/>
</p:tagLst>
</file>

<file path=ppt/tags/tag6.xml><?xml version="1.0" encoding="utf-8"?>
<p:tagLst xmlns:p="http://schemas.openxmlformats.org/presentationml/2006/main">
  <p:tag name="KSO_WPP_MARK_KEY" val="74dc307f-7820-4ef3-9412-ed839f0ae398"/>
  <p:tag name="COMMONDATA" val="eyJoZGlkIjoiMWMwYjhkOTJiYWQwYTViOGExOGMxYWMwNzIyNzAxNTcifQ=="/>
</p:tagLst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262626"/>
      </a:dk2>
      <a:lt2>
        <a:srgbClr val="E7E6E6"/>
      </a:lt2>
      <a:accent1>
        <a:srgbClr val="FFCC00"/>
      </a:accent1>
      <a:accent2>
        <a:srgbClr val="FFFFFF"/>
      </a:accent2>
      <a:accent3>
        <a:srgbClr val="FFCC00"/>
      </a:accent3>
      <a:accent4>
        <a:srgbClr val="FFFFFF"/>
      </a:accent4>
      <a:accent5>
        <a:srgbClr val="FFCC00"/>
      </a:accent5>
      <a:accent6>
        <a:srgbClr val="FFFFFF"/>
      </a:accent6>
      <a:hlink>
        <a:srgbClr val="FFCC00"/>
      </a:hlink>
      <a:folHlink>
        <a:srgbClr val="FFFFFF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3405</Words>
  <Application>WPS 演示</Application>
  <PresentationFormat>宽屏</PresentationFormat>
  <Paragraphs>339</Paragraphs>
  <Slides>29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Arial</vt:lpstr>
      <vt:lpstr>宋体</vt:lpstr>
      <vt:lpstr>Wingdings</vt:lpstr>
      <vt:lpstr>张海山锐线体简</vt:lpstr>
      <vt:lpstr>Calibri</vt:lpstr>
      <vt:lpstr>微软雅黑</vt:lpstr>
      <vt:lpstr>Arial Unicode MS</vt:lpstr>
      <vt:lpstr>Calibri Light</vt:lpstr>
      <vt:lpstr>华文宋体</vt:lpstr>
      <vt:lpstr>汉仪书宋二简</vt:lpstr>
      <vt:lpstr>方正综艺简体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新兴办公设计:https:/shop373145603.taobao.com</dc:title>
  <dc:creator>新兴办公设计:https:/shop373145603.taobao.com</dc:creator>
  <cp:keywords>新兴办公设计:https:/shop373145603.taobao.com</cp:keywords>
  <dc:subject>新兴办公设计:https:/shop373145603.taobao.com;</dc:subject>
  <cp:category>新兴办公设计:https:/shop373145603.taobao.com</cp:category>
  <cp:lastModifiedBy>SOBER and FXXK IT</cp:lastModifiedBy>
  <cp:revision>325</cp:revision>
  <dcterms:created xsi:type="dcterms:W3CDTF">2015-08-24T07:29:00Z</dcterms:created>
  <dcterms:modified xsi:type="dcterms:W3CDTF">2023-05-13T07:24:15Z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42840E79197C48FC9DD8ABF80562206D_13</vt:lpwstr>
  </property>
  <property fmtid="{D5CDD505-2E9C-101B-9397-08002B2CF9AE}" pid="3" name="KSOProductBuildVer">
    <vt:lpwstr>2052-11.1.0.14309</vt:lpwstr>
  </property>
</Properties>
</file>

<file path=docProps/thumbnail.jpeg>
</file>